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x="18288000" cy="10287000"/>
  <p:notesSz cx="6858000" cy="9144000"/>
  <p:embeddedFontLst>
    <p:embeddedFont>
      <p:font typeface="Bryndan Write" charset="1" panose="02000503000000000000"/>
      <p:regular r:id="rId69"/>
    </p:embeddedFont>
    <p:embeddedFont>
      <p:font typeface="Canva Sans" charset="1" panose="020B0503030501040103"/>
      <p:regular r:id="rId70"/>
    </p:embeddedFont>
    <p:embeddedFont>
      <p:font typeface="Canva Sans Bold" charset="1" panose="020B0803030501040103"/>
      <p:regular r:id="rId71"/>
    </p:embeddedFont>
    <p:embeddedFont>
      <p:font typeface="Now" charset="1" panose="00000500000000000000"/>
      <p:regular r:id="rId72"/>
    </p:embeddedFont>
    <p:embeddedFont>
      <p:font typeface="Gochi Hand" charset="1" panose="0000000000000000000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2" Target="../media/image1.jpeg" Type="http://schemas.openxmlformats.org/officeDocument/2006/relationships/image"/><Relationship Id="rId3" Target="../media/image24.jpe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2.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6.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7.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1.png" Type="http://schemas.openxmlformats.org/officeDocument/2006/relationships/image"/><Relationship Id="rId14" Target="../media/image92.sv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2" Target="../media/image1.jpeg" Type="http://schemas.openxmlformats.org/officeDocument/2006/relationships/image"/><Relationship Id="rId3" Target="../media/image89.png" Type="http://schemas.openxmlformats.org/officeDocument/2006/relationships/image"/><Relationship Id="rId4" Target="../media/image90.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jpe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jpe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2342060">
            <a:off x="5481480" y="2788375"/>
            <a:ext cx="7325040" cy="6299535"/>
          </a:xfrm>
          <a:custGeom>
            <a:avLst/>
            <a:gdLst/>
            <a:ahLst/>
            <a:cxnLst/>
            <a:rect r="r" b="b" t="t" l="l"/>
            <a:pathLst>
              <a:path h="6299535" w="7325040">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921756" y="2537357"/>
            <a:ext cx="10444488" cy="4434247"/>
          </a:xfrm>
          <a:prstGeom prst="rect">
            <a:avLst/>
          </a:prstGeom>
        </p:spPr>
        <p:txBody>
          <a:bodyPr anchor="t" rtlCol="false" tIns="0" lIns="0" bIns="0" rIns="0">
            <a:spAutoFit/>
          </a:bodyPr>
          <a:lstStyle/>
          <a:p>
            <a:pPr algn="ctr">
              <a:lnSpc>
                <a:spcPts val="16506"/>
              </a:lnSpc>
            </a:pPr>
            <a:r>
              <a:rPr lang="en-US" sz="16506">
                <a:solidFill>
                  <a:srgbClr val="FFFFFF"/>
                </a:solidFill>
                <a:latin typeface="Bryndan Write"/>
              </a:rPr>
              <a:t>INSOMINA EARSER</a:t>
            </a:r>
          </a:p>
        </p:txBody>
      </p:sp>
      <p:sp>
        <p:nvSpPr>
          <p:cNvPr name="Freeform 5" id="5"/>
          <p:cNvSpPr/>
          <p:nvPr/>
        </p:nvSpPr>
        <p:spPr>
          <a:xfrm flipH="false" flipV="false" rot="1097523">
            <a:off x="11156873" y="1560993"/>
            <a:ext cx="1885747" cy="1296022"/>
          </a:xfrm>
          <a:custGeom>
            <a:avLst/>
            <a:gdLst/>
            <a:ahLst/>
            <a:cxnLst/>
            <a:rect r="r" b="b" t="t" l="l"/>
            <a:pathLst>
              <a:path h="1296022" w="1885747">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559470">
            <a:off x="2930373" y="2435234"/>
            <a:ext cx="2195245" cy="2279892"/>
          </a:xfrm>
          <a:custGeom>
            <a:avLst/>
            <a:gdLst/>
            <a:ahLst/>
            <a:cxnLst/>
            <a:rect r="r" b="b" t="t" l="l"/>
            <a:pathLst>
              <a:path h="2279892" w="2195245">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80170">
            <a:off x="13972610" y="5900178"/>
            <a:ext cx="1664513" cy="2142851"/>
          </a:xfrm>
          <a:custGeom>
            <a:avLst/>
            <a:gdLst/>
            <a:ahLst/>
            <a:cxnLst/>
            <a:rect r="r" b="b" t="t" l="l"/>
            <a:pathLst>
              <a:path h="2142851" w="1664513">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6366799" y="8742045"/>
            <a:ext cx="5554402" cy="516255"/>
          </a:xfrm>
          <a:prstGeom prst="rect">
            <a:avLst/>
          </a:prstGeom>
        </p:spPr>
        <p:txBody>
          <a:bodyPr anchor="t" rtlCol="false" tIns="0" lIns="0" bIns="0" rIns="0">
            <a:spAutoFit/>
          </a:bodyPr>
          <a:lstStyle/>
          <a:p>
            <a:pPr algn="ctr">
              <a:lnSpc>
                <a:spcPts val="3914"/>
              </a:lnSpc>
            </a:pPr>
            <a:r>
              <a:rPr lang="en-US" sz="2899">
                <a:solidFill>
                  <a:srgbClr val="FFFFFF"/>
                </a:solidFill>
                <a:latin typeface="Bryndan Write"/>
              </a:rPr>
              <a:t>GRAUDATION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560369" y="243516"/>
            <a:ext cx="6444588" cy="9799969"/>
          </a:xfrm>
          <a:custGeom>
            <a:avLst/>
            <a:gdLst/>
            <a:ahLst/>
            <a:cxnLst/>
            <a:rect r="r" b="b" t="t" l="l"/>
            <a:pathLst>
              <a:path h="9799969" w="6444588">
                <a:moveTo>
                  <a:pt x="0" y="0"/>
                </a:moveTo>
                <a:lnTo>
                  <a:pt x="6444588" y="0"/>
                </a:lnTo>
                <a:lnTo>
                  <a:pt x="6444588" y="9799968"/>
                </a:lnTo>
                <a:lnTo>
                  <a:pt x="0" y="9799968"/>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6152734" y="-798452"/>
            <a:ext cx="6511435" cy="12346104"/>
          </a:xfrm>
          <a:custGeom>
            <a:avLst/>
            <a:gdLst/>
            <a:ahLst/>
            <a:cxnLst/>
            <a:rect r="r" b="b" t="t" l="l"/>
            <a:pathLst>
              <a:path h="12346104" w="6511435">
                <a:moveTo>
                  <a:pt x="0" y="0"/>
                </a:moveTo>
                <a:lnTo>
                  <a:pt x="6511435" y="0"/>
                </a:lnTo>
                <a:lnTo>
                  <a:pt x="6511435" y="12346104"/>
                </a:lnTo>
                <a:lnTo>
                  <a:pt x="0" y="12346104"/>
                </a:lnTo>
                <a:lnTo>
                  <a:pt x="0" y="0"/>
                </a:lnTo>
                <a:close/>
              </a:path>
            </a:pathLst>
          </a:custGeom>
          <a:blipFill>
            <a:blip r:embed="rId3"/>
            <a:stretch>
              <a:fillRect l="0" t="0" r="-45997"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3433320" y="3639391"/>
            <a:ext cx="12191355" cy="3982988"/>
          </a:xfrm>
          <a:prstGeom prst="rect">
            <a:avLst/>
          </a:prstGeom>
        </p:spPr>
        <p:txBody>
          <a:bodyPr anchor="t" rtlCol="false" tIns="0" lIns="0" bIns="0" rIns="0">
            <a:spAutoFit/>
          </a:bodyPr>
          <a:lstStyle/>
          <a:p>
            <a:pPr algn="l">
              <a:lnSpc>
                <a:spcPts val="4555"/>
              </a:lnSpc>
            </a:pPr>
            <a:r>
              <a:rPr lang="en-US" sz="2829">
                <a:solidFill>
                  <a:srgbClr val="000000"/>
                </a:solidFill>
                <a:latin typeface="Bryndan Write"/>
              </a:rPr>
              <a:t>Treating sleep disorders is crucial to society as it </a:t>
            </a:r>
            <a:r>
              <a:rPr lang="en-US" sz="2829">
                <a:solidFill>
                  <a:srgbClr val="000000"/>
                </a:solidFill>
                <a:latin typeface="Bryndan Write"/>
              </a:rPr>
              <a:t>contributes to enhancing individuals’ overall health and psychological well-being Improving sleep quality can increase productivity at work, mitigate negative effects on daily performance, and address anxiety prevalent in society. Furthermore, focusing on treating sleep problems helps reduce the overall burden on</a:t>
            </a:r>
          </a:p>
          <a:p>
            <a:pPr algn="l">
              <a:lnSpc>
                <a:spcPts val="4555"/>
              </a:lnSpc>
            </a:pPr>
            <a:r>
              <a:rPr lang="en-US" sz="2829">
                <a:solidFill>
                  <a:srgbClr val="000000"/>
                </a:solidFill>
                <a:latin typeface="Bryndan Write"/>
              </a:rPr>
              <a:t>public health and health care costs, ultimately benefiting society as a whole,</a:t>
            </a:r>
          </a:p>
        </p:txBody>
      </p:sp>
      <p:sp>
        <p:nvSpPr>
          <p:cNvPr name="TextBox 11" id="11"/>
          <p:cNvSpPr txBox="true"/>
          <p:nvPr/>
        </p:nvSpPr>
        <p:spPr>
          <a:xfrm rot="0">
            <a:off x="4489163" y="2641634"/>
            <a:ext cx="9838576"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SOLUTION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125863" y="1365429"/>
            <a:ext cx="18868686" cy="1718543"/>
          </a:xfrm>
          <a:prstGeom prst="rect">
            <a:avLst/>
          </a:prstGeom>
        </p:spPr>
        <p:txBody>
          <a:bodyPr anchor="t" rtlCol="false" tIns="0" lIns="0" bIns="0" rIns="0">
            <a:spAutoFit/>
          </a:bodyPr>
          <a:lstStyle/>
          <a:p>
            <a:pPr algn="l">
              <a:lnSpc>
                <a:spcPts val="4852"/>
              </a:lnSpc>
            </a:pPr>
            <a:r>
              <a:rPr lang="en-US" sz="3465">
                <a:solidFill>
                  <a:srgbClr val="FFFFFF"/>
                </a:solidFill>
                <a:latin typeface="Canva Sans Bold"/>
              </a:rPr>
              <a:t>                                 project aims to:</a:t>
            </a:r>
          </a:p>
          <a:p>
            <a:pPr algn="l">
              <a:lnSpc>
                <a:spcPts val="4852"/>
              </a:lnSpc>
            </a:pPr>
          </a:p>
          <a:p>
            <a:pPr algn="ctr">
              <a:lnSpc>
                <a:spcPts val="4152"/>
              </a:lnSpc>
            </a:pPr>
            <a:r>
              <a:rPr lang="en-US" sz="2965">
                <a:solidFill>
                  <a:srgbClr val="FFFFFF"/>
                </a:solidFill>
                <a:latin typeface="Canva Sans"/>
              </a:rPr>
              <a:t>      </a:t>
            </a:r>
            <a:r>
              <a:rPr lang="en-US" sz="2965">
                <a:solidFill>
                  <a:srgbClr val="FFFFFF"/>
                </a:solidFill>
                <a:latin typeface="Canva Sans Bold"/>
              </a:rPr>
              <a:t>1- Help patients identify and overcome insomnia through many mean</a:t>
            </a:r>
          </a:p>
        </p:txBody>
      </p:sp>
      <p:sp>
        <p:nvSpPr>
          <p:cNvPr name="TextBox 4" id="4"/>
          <p:cNvSpPr txBox="true"/>
          <p:nvPr/>
        </p:nvSpPr>
        <p:spPr>
          <a:xfrm rot="0">
            <a:off x="1259107" y="3208305"/>
            <a:ext cx="17594243" cy="4457403"/>
          </a:xfrm>
          <a:prstGeom prst="rect">
            <a:avLst/>
          </a:prstGeom>
        </p:spPr>
        <p:txBody>
          <a:bodyPr anchor="t" rtlCol="false" tIns="0" lIns="0" bIns="0" rIns="0">
            <a:spAutoFit/>
          </a:bodyPr>
          <a:lstStyle/>
          <a:p>
            <a:pPr algn="l">
              <a:lnSpc>
                <a:spcPts val="4410"/>
              </a:lnSpc>
            </a:pPr>
            <a:r>
              <a:rPr lang="en-US" sz="3150">
                <a:solidFill>
                  <a:srgbClr val="FFFFFF"/>
                </a:solidFill>
                <a:latin typeface="Canva Sans Bold"/>
              </a:rPr>
              <a:t>2- Make it easier for patients to find doctors.      </a:t>
            </a:r>
          </a:p>
          <a:p>
            <a:pPr algn="l">
              <a:lnSpc>
                <a:spcPts val="4410"/>
              </a:lnSpc>
            </a:pPr>
            <a:r>
              <a:rPr lang="en-US" sz="3150">
                <a:solidFill>
                  <a:srgbClr val="FFFFFF"/>
                </a:solidFill>
                <a:latin typeface="Canva Sans Bold"/>
              </a:rPr>
              <a:t>3- Facilitate booking and managing appointments, as the patient can book at</a:t>
            </a:r>
          </a:p>
          <a:p>
            <a:pPr algn="l">
              <a:lnSpc>
                <a:spcPts val="4410"/>
              </a:lnSpc>
            </a:pPr>
            <a:r>
              <a:rPr lang="en-US" sz="3150">
                <a:solidFill>
                  <a:srgbClr val="FFFFFF"/>
                </a:solidFill>
                <a:latin typeface="Canva Sans Bold"/>
              </a:rPr>
              <a:t>any time convenient for him, which saves him time. through text or voice messages or chat through the application, which helps</a:t>
            </a:r>
          </a:p>
          <a:p>
            <a:pPr algn="l">
              <a:lnSpc>
                <a:spcPts val="4410"/>
              </a:lnSpc>
            </a:pPr>
            <a:r>
              <a:rPr lang="en-US" sz="3150">
                <a:solidFill>
                  <a:srgbClr val="FFFFFF"/>
                </a:solidFill>
                <a:latin typeface="Canva Sans Bold"/>
              </a:rPr>
              <a:t>4- Improve communication that patients and doctors can Communicate better in exchanging information faster and easier.</a:t>
            </a:r>
          </a:p>
          <a:p>
            <a:pPr algn="l">
              <a:lnSpc>
                <a:spcPts val="4410"/>
              </a:lnSpc>
            </a:pPr>
            <a:r>
              <a:rPr lang="en-US" sz="3150">
                <a:solidFill>
                  <a:srgbClr val="FFFFFF"/>
                </a:solidFill>
                <a:latin typeface="Canva Sans Bold"/>
              </a:rPr>
              <a:t>5- Providing various medical programs that help</a:t>
            </a:r>
          </a:p>
          <a:p>
            <a:pPr algn="l">
              <a:lnSpc>
                <a:spcPts val="4410"/>
              </a:lnSpc>
            </a:pPr>
            <a:r>
              <a:rPr lang="en-US" sz="3150">
                <a:solidFill>
                  <a:srgbClr val="FFFFFF"/>
                </a:solidFill>
                <a:latin typeface="Canva Sans Bold"/>
              </a:rPr>
              <a:t>change the patient’s lifestyle.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250228" y="648524"/>
            <a:ext cx="13787544" cy="8989951"/>
          </a:xfrm>
          <a:custGeom>
            <a:avLst/>
            <a:gdLst/>
            <a:ahLst/>
            <a:cxnLst/>
            <a:rect r="r" b="b" t="t" l="l"/>
            <a:pathLst>
              <a:path h="8989951" w="13787544">
                <a:moveTo>
                  <a:pt x="0" y="0"/>
                </a:moveTo>
                <a:lnTo>
                  <a:pt x="13787544" y="0"/>
                </a:lnTo>
                <a:lnTo>
                  <a:pt x="13787544" y="8989952"/>
                </a:lnTo>
                <a:lnTo>
                  <a:pt x="0" y="8989952"/>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4026938" cy="10435018"/>
            <a:chOff x="0" y="0"/>
            <a:chExt cx="5369251" cy="13913357"/>
          </a:xfrm>
        </p:grpSpPr>
        <p:pic>
          <p:nvPicPr>
            <p:cNvPr name="Picture 4" id="4"/>
            <p:cNvPicPr>
              <a:picLocks noChangeAspect="true"/>
            </p:cNvPicPr>
            <p:nvPr/>
          </p:nvPicPr>
          <p:blipFill>
            <a:blip r:embed="rId3"/>
            <a:srcRect l="37144" t="0" r="37144" b="0"/>
            <a:stretch>
              <a:fillRect/>
            </a:stretch>
          </p:blipFill>
          <p:spPr>
            <a:xfrm flipH="false" flipV="false">
              <a:off x="0" y="0"/>
              <a:ext cx="5369251" cy="13913357"/>
            </a:xfrm>
            <a:prstGeom prst="rect">
              <a:avLst/>
            </a:prstGeom>
          </p:spPr>
        </p:pic>
      </p:grpSp>
      <p:sp>
        <p:nvSpPr>
          <p:cNvPr name="TextBox 5" id="5"/>
          <p:cNvSpPr txBox="true"/>
          <p:nvPr/>
        </p:nvSpPr>
        <p:spPr>
          <a:xfrm rot="0">
            <a:off x="4319013" y="552450"/>
            <a:ext cx="12017012" cy="933450"/>
          </a:xfrm>
          <a:prstGeom prst="rect">
            <a:avLst/>
          </a:prstGeom>
        </p:spPr>
        <p:txBody>
          <a:bodyPr anchor="t" rtlCol="false" tIns="0" lIns="0" bIns="0" rIns="0">
            <a:spAutoFit/>
          </a:bodyPr>
          <a:lstStyle/>
          <a:p>
            <a:pPr algn="l">
              <a:lnSpc>
                <a:spcPts val="6600"/>
              </a:lnSpc>
            </a:pPr>
            <a:r>
              <a:rPr lang="en-US" sz="6000">
                <a:solidFill>
                  <a:srgbClr val="FFFFFF"/>
                </a:solidFill>
                <a:latin typeface="Bryndan Write"/>
              </a:rPr>
              <a:t>Patient functional requirement :-</a:t>
            </a:r>
          </a:p>
        </p:txBody>
      </p:sp>
      <p:sp>
        <p:nvSpPr>
          <p:cNvPr name="TextBox 6" id="6"/>
          <p:cNvSpPr txBox="true"/>
          <p:nvPr/>
        </p:nvSpPr>
        <p:spPr>
          <a:xfrm rot="0">
            <a:off x="4695434" y="2113961"/>
            <a:ext cx="12948578" cy="7829089"/>
          </a:xfrm>
          <a:prstGeom prst="rect">
            <a:avLst/>
          </a:prstGeom>
        </p:spPr>
        <p:txBody>
          <a:bodyPr anchor="t" rtlCol="false" tIns="0" lIns="0" bIns="0" rIns="0">
            <a:spAutoFit/>
          </a:bodyPr>
          <a:lstStyle/>
          <a:p>
            <a:pPr algn="l">
              <a:lnSpc>
                <a:spcPts val="5224"/>
              </a:lnSpc>
            </a:pPr>
            <a:r>
              <a:rPr lang="en-US" sz="3731">
                <a:solidFill>
                  <a:srgbClr val="FFFFFF"/>
                </a:solidFill>
                <a:latin typeface="Now"/>
              </a:rPr>
              <a:t>•The system allows patient login by using basic information about him, like as name, age, email, governorate and Marital status.</a:t>
            </a:r>
          </a:p>
          <a:p>
            <a:pPr algn="l">
              <a:lnSpc>
                <a:spcPts val="5224"/>
              </a:lnSpc>
            </a:pPr>
            <a:r>
              <a:rPr lang="en-US" sz="3731">
                <a:solidFill>
                  <a:srgbClr val="FFFFFF"/>
                </a:solidFill>
                <a:latin typeface="Now"/>
              </a:rPr>
              <a:t>•The system allows to all patient to make a record which contains all the previous history of him. at any time, patient can download this record.</a:t>
            </a:r>
          </a:p>
          <a:p>
            <a:pPr algn="l">
              <a:lnSpc>
                <a:spcPts val="5224"/>
              </a:lnSpc>
            </a:pPr>
            <a:r>
              <a:rPr lang="en-US" sz="3731">
                <a:solidFill>
                  <a:srgbClr val="FFFFFF"/>
                </a:solidFill>
                <a:latin typeface="Now"/>
              </a:rPr>
              <a:t>•The system allow patient to decide with the doctor whether he works with him online or offline.</a:t>
            </a:r>
          </a:p>
          <a:p>
            <a:pPr algn="l">
              <a:lnSpc>
                <a:spcPts val="5224"/>
              </a:lnSpc>
            </a:pPr>
            <a:r>
              <a:rPr lang="en-US" sz="3731">
                <a:solidFill>
                  <a:srgbClr val="FFFFFF"/>
                </a:solidFill>
                <a:latin typeface="Now"/>
              </a:rPr>
              <a:t>•The system allow patient to decide with the doctor whether he will communicate with him by chat or voice record</a:t>
            </a:r>
          </a:p>
          <a:p>
            <a:pPr algn="l">
              <a:lnSpc>
                <a:spcPts val="522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4120743" cy="10435018"/>
            <a:chOff x="0" y="0"/>
            <a:chExt cx="5494324" cy="13913357"/>
          </a:xfrm>
        </p:grpSpPr>
        <p:pic>
          <p:nvPicPr>
            <p:cNvPr name="Picture 4" id="4"/>
            <p:cNvPicPr>
              <a:picLocks noChangeAspect="true"/>
            </p:cNvPicPr>
            <p:nvPr/>
          </p:nvPicPr>
          <p:blipFill>
            <a:blip r:embed="rId3"/>
            <a:srcRect l="36845" t="0" r="36845" b="0"/>
            <a:stretch>
              <a:fillRect/>
            </a:stretch>
          </p:blipFill>
          <p:spPr>
            <a:xfrm flipH="false" flipV="false">
              <a:off x="0" y="0"/>
              <a:ext cx="5494324" cy="13913357"/>
            </a:xfrm>
            <a:prstGeom prst="rect">
              <a:avLst/>
            </a:prstGeom>
          </p:spPr>
        </p:pic>
      </p:grpSp>
      <p:sp>
        <p:nvSpPr>
          <p:cNvPr name="TextBox 5" id="5"/>
          <p:cNvSpPr txBox="true"/>
          <p:nvPr/>
        </p:nvSpPr>
        <p:spPr>
          <a:xfrm rot="0">
            <a:off x="4685616" y="1330782"/>
            <a:ext cx="12820678" cy="8390497"/>
          </a:xfrm>
          <a:prstGeom prst="rect">
            <a:avLst/>
          </a:prstGeom>
        </p:spPr>
        <p:txBody>
          <a:bodyPr anchor="t" rtlCol="false" tIns="0" lIns="0" bIns="0" rIns="0">
            <a:spAutoFit/>
          </a:bodyPr>
          <a:lstStyle/>
          <a:p>
            <a:pPr algn="l">
              <a:lnSpc>
                <a:spcPts val="5172"/>
              </a:lnSpc>
            </a:pPr>
            <a:r>
              <a:rPr lang="en-US" sz="3694">
                <a:solidFill>
                  <a:srgbClr val="FFFFFF"/>
                </a:solidFill>
                <a:latin typeface="Now"/>
              </a:rPr>
              <a:t>The system allows to patient to pay by many method (credit, cash, Fawry).</a:t>
            </a:r>
          </a:p>
          <a:p>
            <a:pPr algn="l">
              <a:lnSpc>
                <a:spcPts val="5172"/>
              </a:lnSpc>
            </a:pPr>
            <a:r>
              <a:rPr lang="en-US" sz="3694">
                <a:solidFill>
                  <a:srgbClr val="FFFFFF"/>
                </a:solidFill>
                <a:latin typeface="Now"/>
              </a:rPr>
              <a:t>•The patient is the one who will choose the doctor who will communicate with him from among the group of doctors of the system he has nominated.</a:t>
            </a:r>
          </a:p>
          <a:p>
            <a:pPr algn="l">
              <a:lnSpc>
                <a:spcPts val="5172"/>
              </a:lnSpc>
            </a:pPr>
            <a:r>
              <a:rPr lang="en-US" sz="3694">
                <a:solidFill>
                  <a:srgbClr val="FFFFFF"/>
                </a:solidFill>
                <a:latin typeface="Now"/>
              </a:rPr>
              <a:t>•Each patient in the system has a degree of progress in the treatment and this appear on his account.</a:t>
            </a:r>
          </a:p>
          <a:p>
            <a:pPr algn="l">
              <a:lnSpc>
                <a:spcPts val="5172"/>
              </a:lnSpc>
            </a:pPr>
            <a:r>
              <a:rPr lang="en-US" sz="3694">
                <a:solidFill>
                  <a:srgbClr val="FFFFFF"/>
                </a:solidFill>
                <a:latin typeface="Now"/>
              </a:rPr>
              <a:t>•After finishing the consultations, the system allows the patient to make feedback to provide the impression about the doctor and his / her ways of treatments</a:t>
            </a:r>
          </a:p>
          <a:p>
            <a:pPr algn="l">
              <a:lnSpc>
                <a:spcPts val="5172"/>
              </a:lnSpc>
            </a:pPr>
            <a:r>
              <a:rPr lang="en-US" sz="3694">
                <a:solidFill>
                  <a:srgbClr val="FFFFFF"/>
                </a:solidFill>
                <a:latin typeface="Now"/>
              </a:rPr>
              <a:t>•The system allow patient to make rate for the doctor and this rate is update.</a:t>
            </a:r>
          </a:p>
          <a:p>
            <a:pPr algn="l">
              <a:lnSpc>
                <a:spcPts val="517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4339620" cy="10435018"/>
            <a:chOff x="0" y="0"/>
            <a:chExt cx="5786161" cy="13913357"/>
          </a:xfrm>
        </p:grpSpPr>
        <p:pic>
          <p:nvPicPr>
            <p:cNvPr name="Picture 4" id="4"/>
            <p:cNvPicPr>
              <a:picLocks noChangeAspect="true"/>
            </p:cNvPicPr>
            <p:nvPr/>
          </p:nvPicPr>
          <p:blipFill>
            <a:blip r:embed="rId3"/>
            <a:srcRect l="36146" t="0" r="36146" b="0"/>
            <a:stretch>
              <a:fillRect/>
            </a:stretch>
          </p:blipFill>
          <p:spPr>
            <a:xfrm flipH="false" flipV="false">
              <a:off x="0" y="0"/>
              <a:ext cx="5786161" cy="13913357"/>
            </a:xfrm>
            <a:prstGeom prst="rect">
              <a:avLst/>
            </a:prstGeom>
          </p:spPr>
        </p:pic>
      </p:grpSp>
      <p:sp>
        <p:nvSpPr>
          <p:cNvPr name="TextBox 5" id="5"/>
          <p:cNvSpPr txBox="true"/>
          <p:nvPr/>
        </p:nvSpPr>
        <p:spPr>
          <a:xfrm rot="0">
            <a:off x="4901343" y="552450"/>
            <a:ext cx="11728585" cy="933450"/>
          </a:xfrm>
          <a:prstGeom prst="rect">
            <a:avLst/>
          </a:prstGeom>
        </p:spPr>
        <p:txBody>
          <a:bodyPr anchor="t" rtlCol="false" tIns="0" lIns="0" bIns="0" rIns="0">
            <a:spAutoFit/>
          </a:bodyPr>
          <a:lstStyle/>
          <a:p>
            <a:pPr algn="l">
              <a:lnSpc>
                <a:spcPts val="6600"/>
              </a:lnSpc>
            </a:pPr>
            <a:r>
              <a:rPr lang="en-US" sz="6000">
                <a:solidFill>
                  <a:srgbClr val="FFFFFF"/>
                </a:solidFill>
                <a:latin typeface="Bryndan Write"/>
              </a:rPr>
              <a:t>Doctor functional requirement:</a:t>
            </a:r>
          </a:p>
        </p:txBody>
      </p:sp>
      <p:sp>
        <p:nvSpPr>
          <p:cNvPr name="TextBox 6" id="6"/>
          <p:cNvSpPr txBox="true"/>
          <p:nvPr/>
        </p:nvSpPr>
        <p:spPr>
          <a:xfrm rot="0">
            <a:off x="4901343" y="1557523"/>
            <a:ext cx="11743682" cy="8877495"/>
          </a:xfrm>
          <a:prstGeom prst="rect">
            <a:avLst/>
          </a:prstGeom>
        </p:spPr>
        <p:txBody>
          <a:bodyPr anchor="t" rtlCol="false" tIns="0" lIns="0" bIns="0" rIns="0">
            <a:spAutoFit/>
          </a:bodyPr>
          <a:lstStyle/>
          <a:p>
            <a:pPr algn="l">
              <a:lnSpc>
                <a:spcPts val="4737"/>
              </a:lnSpc>
            </a:pPr>
          </a:p>
          <a:p>
            <a:pPr algn="l">
              <a:lnSpc>
                <a:spcPts val="4737"/>
              </a:lnSpc>
            </a:pPr>
            <a:r>
              <a:rPr lang="en-US" sz="3384">
                <a:solidFill>
                  <a:srgbClr val="FFFFFF"/>
                </a:solidFill>
                <a:latin typeface="Now"/>
              </a:rPr>
              <a:t>•The system allows the doctor to make a personal profile and upload His cv and certification.</a:t>
            </a:r>
          </a:p>
          <a:p>
            <a:pPr algn="l">
              <a:lnSpc>
                <a:spcPts val="4737"/>
              </a:lnSpc>
            </a:pPr>
          </a:p>
          <a:p>
            <a:pPr algn="l">
              <a:lnSpc>
                <a:spcPts val="4737"/>
              </a:lnSpc>
            </a:pPr>
            <a:r>
              <a:rPr lang="en-US" sz="3384">
                <a:solidFill>
                  <a:srgbClr val="FFFFFF"/>
                </a:solidFill>
                <a:latin typeface="Now"/>
              </a:rPr>
              <a:t>•Doctor use the record of patient to make first impression about patient’s problem.</a:t>
            </a:r>
          </a:p>
          <a:p>
            <a:pPr algn="l">
              <a:lnSpc>
                <a:spcPts val="4737"/>
              </a:lnSpc>
            </a:pPr>
          </a:p>
          <a:p>
            <a:pPr algn="l">
              <a:lnSpc>
                <a:spcPts val="4737"/>
              </a:lnSpc>
            </a:pPr>
            <a:r>
              <a:rPr lang="en-US" sz="3384">
                <a:solidFill>
                  <a:srgbClr val="FFFFFF"/>
                </a:solidFill>
                <a:latin typeface="Now"/>
              </a:rPr>
              <a:t>•doctor give the patient instructions about his medicine.</a:t>
            </a:r>
          </a:p>
          <a:p>
            <a:pPr algn="l">
              <a:lnSpc>
                <a:spcPts val="4737"/>
              </a:lnSpc>
            </a:pPr>
          </a:p>
          <a:p>
            <a:pPr algn="l">
              <a:lnSpc>
                <a:spcPts val="4737"/>
              </a:lnSpc>
            </a:pPr>
            <a:r>
              <a:rPr lang="en-US" sz="3384">
                <a:solidFill>
                  <a:srgbClr val="FFFFFF"/>
                </a:solidFill>
                <a:latin typeface="Now"/>
              </a:rPr>
              <a:t>•The system allow doctor to decide what the patient need in his treatment, lonely session or with group.</a:t>
            </a:r>
          </a:p>
          <a:p>
            <a:pPr algn="l">
              <a:lnSpc>
                <a:spcPts val="4737"/>
              </a:lnSpc>
            </a:pPr>
          </a:p>
          <a:p>
            <a:pPr algn="l">
              <a:lnSpc>
                <a:spcPts val="4737"/>
              </a:lnSpc>
            </a:pPr>
            <a:r>
              <a:rPr lang="en-US" sz="3384">
                <a:solidFill>
                  <a:srgbClr val="FFFFFF"/>
                </a:solidFill>
                <a:latin typeface="Now"/>
              </a:rPr>
              <a:t>•If the doctor is not available, the doctor asks the system to make him offline.</a:t>
            </a:r>
          </a:p>
          <a:p>
            <a:pPr algn="l">
              <a:lnSpc>
                <a:spcPts val="473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566124" y="146708"/>
            <a:ext cx="12455190" cy="9993584"/>
          </a:xfrm>
          <a:custGeom>
            <a:avLst/>
            <a:gdLst/>
            <a:ahLst/>
            <a:cxnLst/>
            <a:rect r="r" b="b" t="t" l="l"/>
            <a:pathLst>
              <a:path h="9993584" w="12455190">
                <a:moveTo>
                  <a:pt x="0" y="0"/>
                </a:moveTo>
                <a:lnTo>
                  <a:pt x="12455190" y="0"/>
                </a:lnTo>
                <a:lnTo>
                  <a:pt x="12455190" y="9993584"/>
                </a:lnTo>
                <a:lnTo>
                  <a:pt x="0" y="9993584"/>
                </a:lnTo>
                <a:lnTo>
                  <a:pt x="0" y="0"/>
                </a:lnTo>
                <a:close/>
              </a:path>
            </a:pathLst>
          </a:custGeom>
          <a:blipFill>
            <a:blip r:embed="rId3"/>
            <a:stretch>
              <a:fillRect l="0" t="0" r="0" b="0"/>
            </a:stretch>
          </a:blipFill>
        </p:spPr>
      </p:sp>
      <p:sp>
        <p:nvSpPr>
          <p:cNvPr name="TextBox 4" id="4"/>
          <p:cNvSpPr txBox="true"/>
          <p:nvPr/>
        </p:nvSpPr>
        <p:spPr>
          <a:xfrm rot="0">
            <a:off x="2744749" y="9172575"/>
            <a:ext cx="6048970" cy="762272"/>
          </a:xfrm>
          <a:prstGeom prst="rect">
            <a:avLst/>
          </a:prstGeom>
        </p:spPr>
        <p:txBody>
          <a:bodyPr anchor="t" rtlCol="false" tIns="0" lIns="0" bIns="0" rIns="0">
            <a:spAutoFit/>
          </a:bodyPr>
          <a:lstStyle/>
          <a:p>
            <a:pPr algn="ctr">
              <a:lnSpc>
                <a:spcPts val="6285"/>
              </a:lnSpc>
              <a:spcBef>
                <a:spcPct val="0"/>
              </a:spcBef>
            </a:pPr>
            <a:r>
              <a:rPr lang="en-US" sz="4489">
                <a:solidFill>
                  <a:srgbClr val="000000"/>
                </a:solidFill>
                <a:latin typeface="Canva Sans Bold"/>
              </a:rPr>
              <a:t>4.3 Data flow diagram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400046" y="180051"/>
            <a:ext cx="11688025" cy="9926898"/>
          </a:xfrm>
          <a:custGeom>
            <a:avLst/>
            <a:gdLst/>
            <a:ahLst/>
            <a:cxnLst/>
            <a:rect r="r" b="b" t="t" l="l"/>
            <a:pathLst>
              <a:path h="9926898" w="11688025">
                <a:moveTo>
                  <a:pt x="0" y="0"/>
                </a:moveTo>
                <a:lnTo>
                  <a:pt x="11688024" y="0"/>
                </a:lnTo>
                <a:lnTo>
                  <a:pt x="11688024" y="9926898"/>
                </a:lnTo>
                <a:lnTo>
                  <a:pt x="0" y="9926898"/>
                </a:lnTo>
                <a:lnTo>
                  <a:pt x="0" y="0"/>
                </a:lnTo>
                <a:close/>
              </a:path>
            </a:pathLst>
          </a:custGeom>
          <a:blipFill>
            <a:blip r:embed="rId3"/>
            <a:stretch>
              <a:fillRect l="0" t="-303" r="-541" b="-303"/>
            </a:stretch>
          </a:blipFill>
        </p:spPr>
      </p:sp>
      <p:sp>
        <p:nvSpPr>
          <p:cNvPr name="TextBox 4" id="4"/>
          <p:cNvSpPr txBox="true"/>
          <p:nvPr/>
        </p:nvSpPr>
        <p:spPr>
          <a:xfrm rot="0">
            <a:off x="683820" y="1489497"/>
            <a:ext cx="4223852" cy="1878228"/>
          </a:xfrm>
          <a:prstGeom prst="rect">
            <a:avLst/>
          </a:prstGeom>
        </p:spPr>
        <p:txBody>
          <a:bodyPr anchor="t" rtlCol="false" tIns="0" lIns="0" bIns="0" rIns="0">
            <a:spAutoFit/>
          </a:bodyPr>
          <a:lstStyle/>
          <a:p>
            <a:pPr algn="ctr">
              <a:lnSpc>
                <a:spcPts val="5043"/>
              </a:lnSpc>
              <a:spcBef>
                <a:spcPct val="0"/>
              </a:spcBef>
            </a:pPr>
            <a:r>
              <a:rPr lang="en-US" sz="3602">
                <a:solidFill>
                  <a:srgbClr val="000000"/>
                </a:solidFill>
                <a:latin typeface="Canva Sans Bold"/>
              </a:rPr>
              <a:t>4.4 Entity relationship diagram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293985" y="83119"/>
            <a:ext cx="9900147" cy="10120763"/>
          </a:xfrm>
          <a:custGeom>
            <a:avLst/>
            <a:gdLst/>
            <a:ahLst/>
            <a:cxnLst/>
            <a:rect r="r" b="b" t="t" l="l"/>
            <a:pathLst>
              <a:path h="10120763" w="9900147">
                <a:moveTo>
                  <a:pt x="0" y="0"/>
                </a:moveTo>
                <a:lnTo>
                  <a:pt x="9900146" y="0"/>
                </a:lnTo>
                <a:lnTo>
                  <a:pt x="9900146" y="10120762"/>
                </a:lnTo>
                <a:lnTo>
                  <a:pt x="0" y="10120762"/>
                </a:lnTo>
                <a:lnTo>
                  <a:pt x="0" y="0"/>
                </a:lnTo>
                <a:close/>
              </a:path>
            </a:pathLst>
          </a:custGeom>
          <a:blipFill>
            <a:blip r:embed="rId3"/>
            <a:stretch>
              <a:fillRect l="0" t="0" r="0" b="0"/>
            </a:stretch>
          </a:blipFill>
        </p:spPr>
      </p:sp>
      <p:sp>
        <p:nvSpPr>
          <p:cNvPr name="TextBox 4" id="4"/>
          <p:cNvSpPr txBox="true"/>
          <p:nvPr/>
        </p:nvSpPr>
        <p:spPr>
          <a:xfrm rot="0">
            <a:off x="-564895" y="1508522"/>
            <a:ext cx="6752256" cy="1552847"/>
          </a:xfrm>
          <a:prstGeom prst="rect">
            <a:avLst/>
          </a:prstGeom>
        </p:spPr>
        <p:txBody>
          <a:bodyPr anchor="t" rtlCol="false" tIns="0" lIns="0" bIns="0" rIns="0">
            <a:spAutoFit/>
          </a:bodyPr>
          <a:lstStyle/>
          <a:p>
            <a:pPr algn="ctr">
              <a:lnSpc>
                <a:spcPts val="6285"/>
              </a:lnSpc>
              <a:spcBef>
                <a:spcPct val="0"/>
              </a:spcBef>
            </a:pPr>
            <a:r>
              <a:rPr lang="en-US" sz="4489">
                <a:solidFill>
                  <a:srgbClr val="000000"/>
                </a:solidFill>
                <a:latin typeface="Canva Sans Bold"/>
              </a:rPr>
              <a:t>4.6 UML Activity diagram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05367" y="-614565"/>
            <a:ext cx="3402500" cy="3006572"/>
          </a:xfrm>
          <a:custGeom>
            <a:avLst/>
            <a:gdLst/>
            <a:ahLst/>
            <a:cxnLst/>
            <a:rect r="r" b="b" t="t" l="l"/>
            <a:pathLst>
              <a:path h="3006572" w="3402500">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67622">
            <a:off x="15839248" y="7911485"/>
            <a:ext cx="1709996" cy="1669578"/>
          </a:xfrm>
          <a:custGeom>
            <a:avLst/>
            <a:gdLst/>
            <a:ahLst/>
            <a:cxnLst/>
            <a:rect r="r" b="b" t="t" l="l"/>
            <a:pathLst>
              <a:path h="1669578" w="1709996">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629133" y="664489"/>
            <a:ext cx="4130225" cy="728422"/>
          </a:xfrm>
          <a:custGeom>
            <a:avLst/>
            <a:gdLst/>
            <a:ahLst/>
            <a:cxnLst/>
            <a:rect r="r" b="b" t="t" l="l"/>
            <a:pathLst>
              <a:path h="728422" w="4130225">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451071" y="1940664"/>
            <a:ext cx="5849397" cy="816961"/>
          </a:xfrm>
          <a:prstGeom prst="rect">
            <a:avLst/>
          </a:prstGeom>
        </p:spPr>
        <p:txBody>
          <a:bodyPr anchor="t" rtlCol="false" tIns="0" lIns="0" bIns="0" rIns="0">
            <a:spAutoFit/>
          </a:bodyPr>
          <a:lstStyle/>
          <a:p>
            <a:pPr algn="ctr" marL="1044881" indent="-522440" lvl="1">
              <a:lnSpc>
                <a:spcPts val="6775"/>
              </a:lnSpc>
              <a:buFont typeface="Arial"/>
              <a:buChar char="•"/>
            </a:pPr>
            <a:r>
              <a:rPr lang="en-US" sz="4839">
                <a:solidFill>
                  <a:srgbClr val="FFFFFF"/>
                </a:solidFill>
                <a:latin typeface="Canva Sans"/>
              </a:rPr>
              <a:t>PROF/ AMIRA</a:t>
            </a:r>
          </a:p>
        </p:txBody>
      </p:sp>
      <p:sp>
        <p:nvSpPr>
          <p:cNvPr name="TextBox 7" id="7"/>
          <p:cNvSpPr txBox="true"/>
          <p:nvPr/>
        </p:nvSpPr>
        <p:spPr>
          <a:xfrm rot="0">
            <a:off x="2935611" y="340398"/>
            <a:ext cx="6667102" cy="944245"/>
          </a:xfrm>
          <a:prstGeom prst="rect">
            <a:avLst/>
          </a:prstGeom>
        </p:spPr>
        <p:txBody>
          <a:bodyPr anchor="t" rtlCol="false" tIns="0" lIns="0" bIns="0" rIns="0">
            <a:spAutoFit/>
          </a:bodyPr>
          <a:lstStyle/>
          <a:p>
            <a:pPr algn="ctr">
              <a:lnSpc>
                <a:spcPts val="7279"/>
              </a:lnSpc>
            </a:pPr>
            <a:r>
              <a:rPr lang="en-US" sz="5199">
                <a:solidFill>
                  <a:srgbClr val="FFFFFF"/>
                </a:solidFill>
                <a:latin typeface="Bryndan Write"/>
              </a:rPr>
              <a:t>SUPERVISED BY :</a:t>
            </a:r>
          </a:p>
        </p:txBody>
      </p:sp>
      <p:sp>
        <p:nvSpPr>
          <p:cNvPr name="TextBox 8" id="8"/>
          <p:cNvSpPr txBox="true"/>
          <p:nvPr/>
        </p:nvSpPr>
        <p:spPr>
          <a:xfrm rot="0">
            <a:off x="7982776" y="2671900"/>
            <a:ext cx="9479278" cy="816961"/>
          </a:xfrm>
          <a:prstGeom prst="rect">
            <a:avLst/>
          </a:prstGeom>
        </p:spPr>
        <p:txBody>
          <a:bodyPr anchor="t" rtlCol="false" tIns="0" lIns="0" bIns="0" rIns="0">
            <a:spAutoFit/>
          </a:bodyPr>
          <a:lstStyle/>
          <a:p>
            <a:pPr algn="ctr" marL="1044881" indent="-522440" lvl="1">
              <a:lnSpc>
                <a:spcPts val="6775"/>
              </a:lnSpc>
              <a:buFont typeface="Arial"/>
              <a:buChar char="•"/>
            </a:pPr>
            <a:r>
              <a:rPr lang="en-US" sz="4839">
                <a:solidFill>
                  <a:srgbClr val="FFFFFF"/>
                </a:solidFill>
                <a:latin typeface="Canva Sans"/>
              </a:rPr>
              <a:t>ENG/ NORHAN KHASHABA</a:t>
            </a:r>
          </a:p>
        </p:txBody>
      </p:sp>
      <p:sp>
        <p:nvSpPr>
          <p:cNvPr name="AutoShape 9" id="9"/>
          <p:cNvSpPr/>
          <p:nvPr/>
        </p:nvSpPr>
        <p:spPr>
          <a:xfrm>
            <a:off x="595883" y="3860760"/>
            <a:ext cx="17098390" cy="0"/>
          </a:xfrm>
          <a:prstGeom prst="line">
            <a:avLst/>
          </a:prstGeom>
          <a:ln cap="flat" w="38100">
            <a:solidFill>
              <a:srgbClr val="FFFFFF"/>
            </a:solidFill>
            <a:prstDash val="solid"/>
            <a:headEnd type="none" len="sm" w="sm"/>
            <a:tailEnd type="none" len="sm" w="sm"/>
          </a:ln>
        </p:spPr>
      </p:sp>
      <p:sp>
        <p:nvSpPr>
          <p:cNvPr name="TextBox 10" id="10"/>
          <p:cNvSpPr txBox="true"/>
          <p:nvPr/>
        </p:nvSpPr>
        <p:spPr>
          <a:xfrm rot="0">
            <a:off x="8116424" y="3913975"/>
            <a:ext cx="2972579" cy="944245"/>
          </a:xfrm>
          <a:prstGeom prst="rect">
            <a:avLst/>
          </a:prstGeom>
        </p:spPr>
        <p:txBody>
          <a:bodyPr anchor="t" rtlCol="false" tIns="0" lIns="0" bIns="0" rIns="0">
            <a:spAutoFit/>
          </a:bodyPr>
          <a:lstStyle/>
          <a:p>
            <a:pPr algn="ctr">
              <a:lnSpc>
                <a:spcPts val="7279"/>
              </a:lnSpc>
            </a:pPr>
            <a:r>
              <a:rPr lang="en-US" sz="5199">
                <a:solidFill>
                  <a:srgbClr val="FFFFFF"/>
                </a:solidFill>
                <a:latin typeface="Bryndan Write"/>
              </a:rPr>
              <a:t>TEAM</a:t>
            </a:r>
          </a:p>
        </p:txBody>
      </p:sp>
      <p:sp>
        <p:nvSpPr>
          <p:cNvPr name="TextBox 11" id="11"/>
          <p:cNvSpPr txBox="true"/>
          <p:nvPr/>
        </p:nvSpPr>
        <p:spPr>
          <a:xfrm rot="0">
            <a:off x="0" y="4886325"/>
            <a:ext cx="13870075"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1 - ANAS MAHMOUD MOHAMED       (20-00668)</a:t>
            </a:r>
          </a:p>
        </p:txBody>
      </p:sp>
      <p:sp>
        <p:nvSpPr>
          <p:cNvPr name="TextBox 12" id="12"/>
          <p:cNvSpPr txBox="true"/>
          <p:nvPr/>
        </p:nvSpPr>
        <p:spPr>
          <a:xfrm rot="0">
            <a:off x="0" y="5590540"/>
            <a:ext cx="15125523"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2 - MOSTAFA MOHAMED SHAWKY GAD       (20-01693)</a:t>
            </a:r>
          </a:p>
        </p:txBody>
      </p:sp>
      <p:sp>
        <p:nvSpPr>
          <p:cNvPr name="TextBox 13" id="13"/>
          <p:cNvSpPr txBox="true"/>
          <p:nvPr/>
        </p:nvSpPr>
        <p:spPr>
          <a:xfrm rot="0">
            <a:off x="0" y="6294755"/>
            <a:ext cx="14798015"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3 - ABDALLAH SALAH ABDELKAREEM       (20-00539)</a:t>
            </a:r>
          </a:p>
        </p:txBody>
      </p:sp>
      <p:sp>
        <p:nvSpPr>
          <p:cNvPr name="TextBox 14" id="14"/>
          <p:cNvSpPr txBox="true"/>
          <p:nvPr/>
        </p:nvSpPr>
        <p:spPr>
          <a:xfrm rot="0">
            <a:off x="0" y="7075170"/>
            <a:ext cx="13679029"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4 - ADHAM ALLA  ABDELAZZEEM       (20-01203)</a:t>
            </a:r>
          </a:p>
        </p:txBody>
      </p:sp>
      <p:sp>
        <p:nvSpPr>
          <p:cNvPr name="TextBox 15" id="15"/>
          <p:cNvSpPr txBox="true"/>
          <p:nvPr/>
        </p:nvSpPr>
        <p:spPr>
          <a:xfrm rot="0">
            <a:off x="0" y="7874635"/>
            <a:ext cx="13679029"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5 - MARCO MILAD  MANKARUIOS      (20-00023)</a:t>
            </a:r>
          </a:p>
        </p:txBody>
      </p:sp>
      <p:sp>
        <p:nvSpPr>
          <p:cNvPr name="TextBox 16" id="16"/>
          <p:cNvSpPr txBox="true"/>
          <p:nvPr/>
        </p:nvSpPr>
        <p:spPr>
          <a:xfrm rot="0">
            <a:off x="0" y="8578850"/>
            <a:ext cx="14629133" cy="580390"/>
          </a:xfrm>
          <a:prstGeom prst="rect">
            <a:avLst/>
          </a:prstGeom>
        </p:spPr>
        <p:txBody>
          <a:bodyPr anchor="t" rtlCol="false" tIns="0" lIns="0" bIns="0" rIns="0">
            <a:spAutoFit/>
          </a:bodyPr>
          <a:lstStyle/>
          <a:p>
            <a:pPr algn="ctr">
              <a:lnSpc>
                <a:spcPts val="4759"/>
              </a:lnSpc>
            </a:pPr>
            <a:r>
              <a:rPr lang="en-US" sz="3399">
                <a:solidFill>
                  <a:srgbClr val="E4FF97"/>
                </a:solidFill>
                <a:latin typeface="Canva Sans"/>
              </a:rPr>
              <a:t>6 - MARWAN HESHAM ABDELMONEM      (20-01319)</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503587" y="466958"/>
            <a:ext cx="14791372" cy="9353084"/>
          </a:xfrm>
          <a:custGeom>
            <a:avLst/>
            <a:gdLst/>
            <a:ahLst/>
            <a:cxnLst/>
            <a:rect r="r" b="b" t="t" l="l"/>
            <a:pathLst>
              <a:path h="9353084" w="14791372">
                <a:moveTo>
                  <a:pt x="0" y="0"/>
                </a:moveTo>
                <a:lnTo>
                  <a:pt x="14791372" y="0"/>
                </a:lnTo>
                <a:lnTo>
                  <a:pt x="14791372" y="9353084"/>
                </a:lnTo>
                <a:lnTo>
                  <a:pt x="0" y="9353084"/>
                </a:lnTo>
                <a:lnTo>
                  <a:pt x="0" y="0"/>
                </a:lnTo>
                <a:close/>
              </a:path>
            </a:pathLst>
          </a:custGeom>
          <a:blipFill>
            <a:blip r:embed="rId3"/>
            <a:stretch>
              <a:fillRect l="0" t="0" r="0" b="0"/>
            </a:stretch>
          </a:blipFill>
        </p:spPr>
      </p:sp>
      <p:sp>
        <p:nvSpPr>
          <p:cNvPr name="TextBox 4" id="4"/>
          <p:cNvSpPr txBox="true"/>
          <p:nvPr/>
        </p:nvSpPr>
        <p:spPr>
          <a:xfrm rot="0">
            <a:off x="5309315" y="8257526"/>
            <a:ext cx="7179915" cy="762272"/>
          </a:xfrm>
          <a:prstGeom prst="rect">
            <a:avLst/>
          </a:prstGeom>
        </p:spPr>
        <p:txBody>
          <a:bodyPr anchor="t" rtlCol="false" tIns="0" lIns="0" bIns="0" rIns="0">
            <a:spAutoFit/>
          </a:bodyPr>
          <a:lstStyle/>
          <a:p>
            <a:pPr algn="ctr">
              <a:lnSpc>
                <a:spcPts val="6285"/>
              </a:lnSpc>
              <a:spcBef>
                <a:spcPct val="0"/>
              </a:spcBef>
            </a:pPr>
            <a:r>
              <a:rPr lang="en-US" sz="4489">
                <a:solidFill>
                  <a:srgbClr val="000000"/>
                </a:solidFill>
                <a:latin typeface="Canva Sans Bold"/>
              </a:rPr>
              <a:t>4.5 UML use case diagram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834277"/>
            <a:ext cx="16927528" cy="8771378"/>
          </a:xfrm>
          <a:custGeom>
            <a:avLst/>
            <a:gdLst/>
            <a:ahLst/>
            <a:cxnLst/>
            <a:rect r="r" b="b" t="t" l="l"/>
            <a:pathLst>
              <a:path h="8771378" w="16927528">
                <a:moveTo>
                  <a:pt x="0" y="0"/>
                </a:moveTo>
                <a:lnTo>
                  <a:pt x="16927528" y="0"/>
                </a:lnTo>
                <a:lnTo>
                  <a:pt x="16927528" y="8771377"/>
                </a:lnTo>
                <a:lnTo>
                  <a:pt x="0" y="8771377"/>
                </a:lnTo>
                <a:lnTo>
                  <a:pt x="0" y="0"/>
                </a:lnTo>
                <a:close/>
              </a:path>
            </a:pathLst>
          </a:custGeom>
          <a:blipFill>
            <a:blip r:embed="rId3"/>
            <a:stretch>
              <a:fillRect l="0" t="0" r="0" b="0"/>
            </a:stretch>
          </a:blipFill>
        </p:spPr>
      </p:sp>
      <p:sp>
        <p:nvSpPr>
          <p:cNvPr name="TextBox 4" id="4"/>
          <p:cNvSpPr txBox="true"/>
          <p:nvPr/>
        </p:nvSpPr>
        <p:spPr>
          <a:xfrm rot="0">
            <a:off x="5387876" y="8496028"/>
            <a:ext cx="7512248" cy="762272"/>
          </a:xfrm>
          <a:prstGeom prst="rect">
            <a:avLst/>
          </a:prstGeom>
        </p:spPr>
        <p:txBody>
          <a:bodyPr anchor="t" rtlCol="false" tIns="0" lIns="0" bIns="0" rIns="0">
            <a:spAutoFit/>
          </a:bodyPr>
          <a:lstStyle/>
          <a:p>
            <a:pPr algn="ctr">
              <a:lnSpc>
                <a:spcPts val="6285"/>
              </a:lnSpc>
              <a:spcBef>
                <a:spcPct val="0"/>
              </a:spcBef>
            </a:pPr>
            <a:r>
              <a:rPr lang="en-US" sz="4489">
                <a:solidFill>
                  <a:srgbClr val="000000"/>
                </a:solidFill>
                <a:latin typeface="Canva Sans Bold"/>
              </a:rPr>
              <a:t>4.7 UML Sequence diagram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APPLICATION </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85924" y="787174"/>
            <a:ext cx="18002076" cy="8182762"/>
          </a:xfrm>
          <a:custGeom>
            <a:avLst/>
            <a:gdLst/>
            <a:ahLst/>
            <a:cxnLst/>
            <a:rect r="r" b="b" t="t" l="l"/>
            <a:pathLst>
              <a:path h="8182762" w="18002076">
                <a:moveTo>
                  <a:pt x="0" y="0"/>
                </a:moveTo>
                <a:lnTo>
                  <a:pt x="18002076" y="0"/>
                </a:lnTo>
                <a:lnTo>
                  <a:pt x="18002076" y="8182762"/>
                </a:lnTo>
                <a:lnTo>
                  <a:pt x="0" y="8182762"/>
                </a:lnTo>
                <a:lnTo>
                  <a:pt x="0" y="0"/>
                </a:lnTo>
                <a:close/>
              </a:path>
            </a:pathLst>
          </a:custGeom>
          <a:blipFill>
            <a:blip r:embed="rId3"/>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67459" y="790439"/>
            <a:ext cx="17553082" cy="7775190"/>
          </a:xfrm>
          <a:custGeom>
            <a:avLst/>
            <a:gdLst/>
            <a:ahLst/>
            <a:cxnLst/>
            <a:rect r="r" b="b" t="t" l="l"/>
            <a:pathLst>
              <a:path h="7775190" w="17553082">
                <a:moveTo>
                  <a:pt x="0" y="0"/>
                </a:moveTo>
                <a:lnTo>
                  <a:pt x="17553082" y="0"/>
                </a:lnTo>
                <a:lnTo>
                  <a:pt x="17553082" y="7775190"/>
                </a:lnTo>
                <a:lnTo>
                  <a:pt x="0" y="7775190"/>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320125" y="447091"/>
            <a:ext cx="12875087" cy="9392817"/>
          </a:xfrm>
          <a:custGeom>
            <a:avLst/>
            <a:gdLst/>
            <a:ahLst/>
            <a:cxnLst/>
            <a:rect r="r" b="b" t="t" l="l"/>
            <a:pathLst>
              <a:path h="9392817" w="12875087">
                <a:moveTo>
                  <a:pt x="0" y="0"/>
                </a:moveTo>
                <a:lnTo>
                  <a:pt x="12875087" y="0"/>
                </a:lnTo>
                <a:lnTo>
                  <a:pt x="12875087" y="9392818"/>
                </a:lnTo>
                <a:lnTo>
                  <a:pt x="0" y="9392818"/>
                </a:lnTo>
                <a:lnTo>
                  <a:pt x="0" y="0"/>
                </a:lnTo>
                <a:close/>
              </a:path>
            </a:pathLst>
          </a:custGeom>
          <a:blipFill>
            <a:blip r:embed="rId3"/>
            <a:stretch>
              <a:fillRect l="0" t="0" r="-2377"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329929" y="339293"/>
            <a:ext cx="12582447" cy="9608414"/>
          </a:xfrm>
          <a:custGeom>
            <a:avLst/>
            <a:gdLst/>
            <a:ahLst/>
            <a:cxnLst/>
            <a:rect r="r" b="b" t="t" l="l"/>
            <a:pathLst>
              <a:path h="9608414" w="12582447">
                <a:moveTo>
                  <a:pt x="0" y="0"/>
                </a:moveTo>
                <a:lnTo>
                  <a:pt x="12582447" y="0"/>
                </a:lnTo>
                <a:lnTo>
                  <a:pt x="12582447" y="9608414"/>
                </a:lnTo>
                <a:lnTo>
                  <a:pt x="0" y="9608414"/>
                </a:lnTo>
                <a:lnTo>
                  <a:pt x="0" y="0"/>
                </a:lnTo>
                <a:close/>
              </a:path>
            </a:pathLst>
          </a:custGeom>
          <a:blipFill>
            <a:blip r:embed="rId3"/>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853942" y="445777"/>
            <a:ext cx="12580116" cy="11107837"/>
          </a:xfrm>
          <a:custGeom>
            <a:avLst/>
            <a:gdLst/>
            <a:ahLst/>
            <a:cxnLst/>
            <a:rect r="r" b="b" t="t" l="l"/>
            <a:pathLst>
              <a:path h="11107837" w="12580116">
                <a:moveTo>
                  <a:pt x="0" y="0"/>
                </a:moveTo>
                <a:lnTo>
                  <a:pt x="12580116" y="0"/>
                </a:lnTo>
                <a:lnTo>
                  <a:pt x="12580116" y="11107836"/>
                </a:lnTo>
                <a:lnTo>
                  <a:pt x="0" y="11107836"/>
                </a:lnTo>
                <a:lnTo>
                  <a:pt x="0" y="0"/>
                </a:lnTo>
                <a:close/>
              </a:path>
            </a:pathLst>
          </a:custGeom>
          <a:blipFill>
            <a:blip r:embed="rId3"/>
            <a:stretch>
              <a:fillRect l="0" t="-5726" r="-1457" b="-4709"/>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765897" y="270073"/>
            <a:ext cx="13292752" cy="9746854"/>
          </a:xfrm>
          <a:custGeom>
            <a:avLst/>
            <a:gdLst/>
            <a:ahLst/>
            <a:cxnLst/>
            <a:rect r="r" b="b" t="t" l="l"/>
            <a:pathLst>
              <a:path h="9746854" w="13292752">
                <a:moveTo>
                  <a:pt x="0" y="0"/>
                </a:moveTo>
                <a:lnTo>
                  <a:pt x="13292752" y="0"/>
                </a:lnTo>
                <a:lnTo>
                  <a:pt x="13292752" y="9746854"/>
                </a:lnTo>
                <a:lnTo>
                  <a:pt x="0" y="9746854"/>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921615" y="159012"/>
            <a:ext cx="5624449" cy="9968975"/>
          </a:xfrm>
          <a:custGeom>
            <a:avLst/>
            <a:gdLst/>
            <a:ahLst/>
            <a:cxnLst/>
            <a:rect r="r" b="b" t="t" l="l"/>
            <a:pathLst>
              <a:path h="9968975" w="5624449">
                <a:moveTo>
                  <a:pt x="0" y="0"/>
                </a:moveTo>
                <a:lnTo>
                  <a:pt x="5624449" y="0"/>
                </a:lnTo>
                <a:lnTo>
                  <a:pt x="5624449" y="9968976"/>
                </a:lnTo>
                <a:lnTo>
                  <a:pt x="0" y="9968976"/>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583270" y="159703"/>
            <a:ext cx="5173712" cy="1566544"/>
          </a:xfrm>
          <a:prstGeom prst="rect">
            <a:avLst/>
          </a:prstGeom>
        </p:spPr>
        <p:txBody>
          <a:bodyPr anchor="t" rtlCol="false" tIns="0" lIns="0" bIns="0" rIns="0">
            <a:spAutoFit/>
          </a:bodyPr>
          <a:lstStyle/>
          <a:p>
            <a:pPr algn="ctr">
              <a:lnSpc>
                <a:spcPts val="12880"/>
              </a:lnSpc>
            </a:pPr>
            <a:r>
              <a:rPr lang="en-US" sz="9200">
                <a:solidFill>
                  <a:srgbClr val="FF6BBE"/>
                </a:solidFill>
                <a:latin typeface="Canva Sans Bold"/>
              </a:rPr>
              <a:t>OUTLINE</a:t>
            </a:r>
          </a:p>
        </p:txBody>
      </p:sp>
      <p:sp>
        <p:nvSpPr>
          <p:cNvPr name="TextBox 4" id="4"/>
          <p:cNvSpPr txBox="true"/>
          <p:nvPr/>
        </p:nvSpPr>
        <p:spPr>
          <a:xfrm rot="0">
            <a:off x="583270" y="1921183"/>
            <a:ext cx="9552883" cy="8365817"/>
          </a:xfrm>
          <a:prstGeom prst="rect">
            <a:avLst/>
          </a:prstGeom>
        </p:spPr>
        <p:txBody>
          <a:bodyPr anchor="t" rtlCol="false" tIns="0" lIns="0" bIns="0" rIns="0">
            <a:spAutoFit/>
          </a:bodyPr>
          <a:lstStyle/>
          <a:p>
            <a:pPr algn="l" marL="857222" indent="-428611" lvl="1">
              <a:lnSpc>
                <a:spcPts val="5558"/>
              </a:lnSpc>
              <a:buFont typeface="Arial"/>
              <a:buChar char="•"/>
            </a:pPr>
            <a:r>
              <a:rPr lang="en-US" sz="3970">
                <a:solidFill>
                  <a:srgbClr val="FF6BBE"/>
                </a:solidFill>
                <a:latin typeface="Canva Sans Bold"/>
              </a:rPr>
              <a:t>Introduction</a:t>
            </a:r>
          </a:p>
          <a:p>
            <a:pPr algn="l" marL="857222" indent="-428611" lvl="1">
              <a:lnSpc>
                <a:spcPts val="5558"/>
              </a:lnSpc>
              <a:buFont typeface="Arial"/>
              <a:buChar char="•"/>
            </a:pPr>
            <a:r>
              <a:rPr lang="en-US" sz="3970">
                <a:solidFill>
                  <a:srgbClr val="FF6BBE"/>
                </a:solidFill>
                <a:latin typeface="Canva Sans Bold"/>
              </a:rPr>
              <a:t>Problem Statement</a:t>
            </a:r>
          </a:p>
          <a:p>
            <a:pPr algn="l" marL="857222" indent="-428611" lvl="1">
              <a:lnSpc>
                <a:spcPts val="5558"/>
              </a:lnSpc>
              <a:buFont typeface="Arial"/>
              <a:buChar char="•"/>
            </a:pPr>
            <a:r>
              <a:rPr lang="en-US" sz="3970">
                <a:solidFill>
                  <a:srgbClr val="FF6BBE"/>
                </a:solidFill>
                <a:latin typeface="Canva Sans Bold"/>
              </a:rPr>
              <a:t>Objectives (Solutions)</a:t>
            </a:r>
          </a:p>
          <a:p>
            <a:pPr algn="l" marL="857222" indent="-428611" lvl="1">
              <a:lnSpc>
                <a:spcPts val="5558"/>
              </a:lnSpc>
              <a:buFont typeface="Arial"/>
              <a:buChar char="•"/>
            </a:pPr>
            <a:r>
              <a:rPr lang="en-US" sz="3970">
                <a:solidFill>
                  <a:srgbClr val="FF6BBE"/>
                </a:solidFill>
                <a:latin typeface="Canva Sans Bold"/>
              </a:rPr>
              <a:t>Requirement Analysis</a:t>
            </a:r>
          </a:p>
          <a:p>
            <a:pPr algn="l" marL="857222" indent="-428611" lvl="1">
              <a:lnSpc>
                <a:spcPts val="5558"/>
              </a:lnSpc>
              <a:buFont typeface="Arial"/>
              <a:buChar char="•"/>
            </a:pPr>
            <a:r>
              <a:rPr lang="en-US" sz="3970">
                <a:solidFill>
                  <a:srgbClr val="FF6BBE"/>
                </a:solidFill>
                <a:latin typeface="Canva Sans Bold"/>
              </a:rPr>
              <a:t>Diagrams</a:t>
            </a:r>
          </a:p>
          <a:p>
            <a:pPr algn="l" marL="857222" indent="-428611" lvl="1">
              <a:lnSpc>
                <a:spcPts val="5558"/>
              </a:lnSpc>
              <a:buFont typeface="Arial"/>
              <a:buChar char="•"/>
            </a:pPr>
            <a:r>
              <a:rPr lang="en-US" sz="3970">
                <a:solidFill>
                  <a:srgbClr val="FF6BBE"/>
                </a:solidFill>
                <a:latin typeface="Canva Sans Bold"/>
              </a:rPr>
              <a:t>Mobile Application </a:t>
            </a:r>
          </a:p>
          <a:p>
            <a:pPr algn="l" marL="857222" indent="-428611" lvl="1">
              <a:lnSpc>
                <a:spcPts val="5558"/>
              </a:lnSpc>
              <a:buFont typeface="Arial"/>
              <a:buChar char="•"/>
            </a:pPr>
            <a:r>
              <a:rPr lang="en-US" sz="3970">
                <a:solidFill>
                  <a:srgbClr val="FF6BBE"/>
                </a:solidFill>
                <a:latin typeface="Canva Sans Bold"/>
              </a:rPr>
              <a:t>Proposed model</a:t>
            </a:r>
          </a:p>
          <a:p>
            <a:pPr algn="l" marL="857222" indent="-428611" lvl="1">
              <a:lnSpc>
                <a:spcPts val="5558"/>
              </a:lnSpc>
              <a:buFont typeface="Arial"/>
              <a:buChar char="•"/>
            </a:pPr>
            <a:r>
              <a:rPr lang="en-US" sz="3970">
                <a:solidFill>
                  <a:srgbClr val="FF6BBE"/>
                </a:solidFill>
                <a:latin typeface="Canva Sans Bold"/>
              </a:rPr>
              <a:t>Dataset</a:t>
            </a:r>
          </a:p>
          <a:p>
            <a:pPr algn="l" marL="857222" indent="-428611" lvl="1">
              <a:lnSpc>
                <a:spcPts val="5558"/>
              </a:lnSpc>
              <a:buFont typeface="Arial"/>
              <a:buChar char="•"/>
            </a:pPr>
            <a:r>
              <a:rPr lang="en-US" sz="3970">
                <a:solidFill>
                  <a:srgbClr val="FF6BBE"/>
                </a:solidFill>
                <a:latin typeface="Canva Sans Bold"/>
              </a:rPr>
              <a:t>Conlusion</a:t>
            </a:r>
          </a:p>
          <a:p>
            <a:pPr algn="l" marL="857222" indent="-428611" lvl="1">
              <a:lnSpc>
                <a:spcPts val="5558"/>
              </a:lnSpc>
              <a:buFont typeface="Arial"/>
              <a:buChar char="•"/>
            </a:pPr>
            <a:r>
              <a:rPr lang="en-US" sz="3970">
                <a:solidFill>
                  <a:srgbClr val="FF6BBE"/>
                </a:solidFill>
                <a:latin typeface="Canva Sans Bold"/>
              </a:rPr>
              <a:t>Reference</a:t>
            </a:r>
          </a:p>
          <a:p>
            <a:pPr algn="l" marL="857222" indent="-428611" lvl="1">
              <a:lnSpc>
                <a:spcPts val="5558"/>
              </a:lnSpc>
              <a:buFont typeface="Arial"/>
              <a:buChar char="•"/>
            </a:pPr>
            <a:r>
              <a:rPr lang="en-US" sz="3970">
                <a:solidFill>
                  <a:srgbClr val="FF6BBE"/>
                </a:solidFill>
                <a:latin typeface="Canva Sans Bold"/>
              </a:rPr>
              <a:t>Future Work</a:t>
            </a:r>
          </a:p>
          <a:p>
            <a:pPr algn="l">
              <a:lnSpc>
                <a:spcPts val="5558"/>
              </a:lnSpc>
            </a:pPr>
            <a:r>
              <a:rPr lang="en-US" sz="3970">
                <a:solidFill>
                  <a:srgbClr val="FF6BBE"/>
                </a:solidFill>
                <a:latin typeface="Canva Sans Bold"/>
              </a:rPr>
              <a:t>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042646" y="409354"/>
            <a:ext cx="13054230" cy="9468291"/>
          </a:xfrm>
          <a:custGeom>
            <a:avLst/>
            <a:gdLst/>
            <a:ahLst/>
            <a:cxnLst/>
            <a:rect r="r" b="b" t="t" l="l"/>
            <a:pathLst>
              <a:path h="9468291" w="13054230">
                <a:moveTo>
                  <a:pt x="0" y="0"/>
                </a:moveTo>
                <a:lnTo>
                  <a:pt x="13054230" y="0"/>
                </a:lnTo>
                <a:lnTo>
                  <a:pt x="13054230" y="9468292"/>
                </a:lnTo>
                <a:lnTo>
                  <a:pt x="0" y="9468292"/>
                </a:lnTo>
                <a:lnTo>
                  <a:pt x="0" y="0"/>
                </a:lnTo>
                <a:close/>
              </a:path>
            </a:pathLst>
          </a:custGeom>
          <a:blipFill>
            <a:blip r:embed="rId3"/>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951267" y="327586"/>
            <a:ext cx="14385466" cy="9631827"/>
          </a:xfrm>
          <a:custGeom>
            <a:avLst/>
            <a:gdLst/>
            <a:ahLst/>
            <a:cxnLst/>
            <a:rect r="r" b="b" t="t" l="l"/>
            <a:pathLst>
              <a:path h="9631827" w="14385466">
                <a:moveTo>
                  <a:pt x="0" y="0"/>
                </a:moveTo>
                <a:lnTo>
                  <a:pt x="14385466" y="0"/>
                </a:lnTo>
                <a:lnTo>
                  <a:pt x="14385466" y="9631828"/>
                </a:lnTo>
                <a:lnTo>
                  <a:pt x="0" y="9631828"/>
                </a:lnTo>
                <a:lnTo>
                  <a:pt x="0" y="0"/>
                </a:lnTo>
                <a:close/>
              </a:path>
            </a:pathLst>
          </a:custGeom>
          <a:blipFill>
            <a:blip r:embed="rId3"/>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004502" y="332577"/>
            <a:ext cx="14278995" cy="9621846"/>
          </a:xfrm>
          <a:custGeom>
            <a:avLst/>
            <a:gdLst/>
            <a:ahLst/>
            <a:cxnLst/>
            <a:rect r="r" b="b" t="t" l="l"/>
            <a:pathLst>
              <a:path h="9621846" w="14278995">
                <a:moveTo>
                  <a:pt x="0" y="0"/>
                </a:moveTo>
                <a:lnTo>
                  <a:pt x="14278996" y="0"/>
                </a:lnTo>
                <a:lnTo>
                  <a:pt x="14278996" y="9621846"/>
                </a:lnTo>
                <a:lnTo>
                  <a:pt x="0" y="9621846"/>
                </a:lnTo>
                <a:lnTo>
                  <a:pt x="0" y="0"/>
                </a:lnTo>
                <a:close/>
              </a:path>
            </a:pathLst>
          </a:custGeom>
          <a:blipFill>
            <a:blip r:embed="rId3"/>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528272" y="316872"/>
            <a:ext cx="14249128" cy="9653256"/>
          </a:xfrm>
          <a:custGeom>
            <a:avLst/>
            <a:gdLst/>
            <a:ahLst/>
            <a:cxnLst/>
            <a:rect r="r" b="b" t="t" l="l"/>
            <a:pathLst>
              <a:path h="9653256" w="14249128">
                <a:moveTo>
                  <a:pt x="0" y="0"/>
                </a:moveTo>
                <a:lnTo>
                  <a:pt x="14249128" y="0"/>
                </a:lnTo>
                <a:lnTo>
                  <a:pt x="14249128" y="9653256"/>
                </a:lnTo>
                <a:lnTo>
                  <a:pt x="0" y="9653256"/>
                </a:lnTo>
                <a:lnTo>
                  <a:pt x="0" y="0"/>
                </a:lnTo>
                <a:close/>
              </a:path>
            </a:pathLst>
          </a:custGeom>
          <a:blipFill>
            <a:blip r:embed="rId3"/>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822191" y="457026"/>
            <a:ext cx="4327510" cy="9372949"/>
          </a:xfrm>
          <a:custGeom>
            <a:avLst/>
            <a:gdLst/>
            <a:ahLst/>
            <a:cxnLst/>
            <a:rect r="r" b="b" t="t" l="l"/>
            <a:pathLst>
              <a:path h="9372949" w="4327510">
                <a:moveTo>
                  <a:pt x="0" y="0"/>
                </a:moveTo>
                <a:lnTo>
                  <a:pt x="4327510" y="0"/>
                </a:lnTo>
                <a:lnTo>
                  <a:pt x="4327510" y="9372948"/>
                </a:lnTo>
                <a:lnTo>
                  <a:pt x="0" y="9372948"/>
                </a:lnTo>
                <a:lnTo>
                  <a:pt x="0" y="0"/>
                </a:lnTo>
                <a:close/>
              </a:path>
            </a:pathLst>
          </a:custGeom>
          <a:blipFill>
            <a:blip r:embed="rId3"/>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784271" y="632538"/>
            <a:ext cx="14048064" cy="9352703"/>
          </a:xfrm>
          <a:custGeom>
            <a:avLst/>
            <a:gdLst/>
            <a:ahLst/>
            <a:cxnLst/>
            <a:rect r="r" b="b" t="t" l="l"/>
            <a:pathLst>
              <a:path h="9352703" w="14048064">
                <a:moveTo>
                  <a:pt x="0" y="0"/>
                </a:moveTo>
                <a:lnTo>
                  <a:pt x="14048064" y="0"/>
                </a:lnTo>
                <a:lnTo>
                  <a:pt x="14048064" y="9352703"/>
                </a:lnTo>
                <a:lnTo>
                  <a:pt x="0" y="9352703"/>
                </a:lnTo>
                <a:lnTo>
                  <a:pt x="0" y="0"/>
                </a:lnTo>
                <a:close/>
              </a:path>
            </a:pathLst>
          </a:custGeom>
          <a:blipFill>
            <a:blip r:embed="rId3"/>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687575" y="429103"/>
            <a:ext cx="17318809" cy="8829197"/>
          </a:xfrm>
          <a:custGeom>
            <a:avLst/>
            <a:gdLst/>
            <a:ahLst/>
            <a:cxnLst/>
            <a:rect r="r" b="b" t="t" l="l"/>
            <a:pathLst>
              <a:path h="8829197" w="17318809">
                <a:moveTo>
                  <a:pt x="0" y="0"/>
                </a:moveTo>
                <a:lnTo>
                  <a:pt x="17318808" y="0"/>
                </a:lnTo>
                <a:lnTo>
                  <a:pt x="17318808" y="8829197"/>
                </a:lnTo>
                <a:lnTo>
                  <a:pt x="0" y="8829197"/>
                </a:lnTo>
                <a:lnTo>
                  <a:pt x="0" y="0"/>
                </a:lnTo>
                <a:close/>
              </a:path>
            </a:pathLst>
          </a:custGeom>
          <a:blipFill>
            <a:blip r:embed="rId3"/>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334170" y="402922"/>
            <a:ext cx="12899180" cy="9481155"/>
          </a:xfrm>
          <a:custGeom>
            <a:avLst/>
            <a:gdLst/>
            <a:ahLst/>
            <a:cxnLst/>
            <a:rect r="r" b="b" t="t" l="l"/>
            <a:pathLst>
              <a:path h="9481155" w="12899180">
                <a:moveTo>
                  <a:pt x="0" y="0"/>
                </a:moveTo>
                <a:lnTo>
                  <a:pt x="12899180" y="0"/>
                </a:lnTo>
                <a:lnTo>
                  <a:pt x="12899180" y="9481156"/>
                </a:lnTo>
                <a:lnTo>
                  <a:pt x="0" y="9481156"/>
                </a:lnTo>
                <a:lnTo>
                  <a:pt x="0" y="0"/>
                </a:lnTo>
                <a:close/>
              </a:path>
            </a:pathLst>
          </a:custGeom>
          <a:blipFill>
            <a:blip r:embed="rId3"/>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722373" y="406527"/>
            <a:ext cx="14843254" cy="9473945"/>
          </a:xfrm>
          <a:custGeom>
            <a:avLst/>
            <a:gdLst/>
            <a:ahLst/>
            <a:cxnLst/>
            <a:rect r="r" b="b" t="t" l="l"/>
            <a:pathLst>
              <a:path h="9473945" w="14843254">
                <a:moveTo>
                  <a:pt x="0" y="0"/>
                </a:moveTo>
                <a:lnTo>
                  <a:pt x="14843254" y="0"/>
                </a:lnTo>
                <a:lnTo>
                  <a:pt x="14843254" y="9473946"/>
                </a:lnTo>
                <a:lnTo>
                  <a:pt x="0" y="9473946"/>
                </a:lnTo>
                <a:lnTo>
                  <a:pt x="0" y="0"/>
                </a:lnTo>
                <a:close/>
              </a:path>
            </a:pathLst>
          </a:custGeom>
          <a:blipFill>
            <a:blip r:embed="rId3"/>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464717" y="519255"/>
            <a:ext cx="12952194" cy="9582518"/>
          </a:xfrm>
          <a:custGeom>
            <a:avLst/>
            <a:gdLst/>
            <a:ahLst/>
            <a:cxnLst/>
            <a:rect r="r" b="b" t="t" l="l"/>
            <a:pathLst>
              <a:path h="9582518" w="12952194">
                <a:moveTo>
                  <a:pt x="0" y="0"/>
                </a:moveTo>
                <a:lnTo>
                  <a:pt x="12952194" y="0"/>
                </a:lnTo>
                <a:lnTo>
                  <a:pt x="12952194" y="9582518"/>
                </a:lnTo>
                <a:lnTo>
                  <a:pt x="0" y="9582518"/>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32353" t="0" r="32353" b="0"/>
            <a:stretch>
              <a:fillRect/>
            </a:stretch>
          </p:blipFill>
          <p:spPr>
            <a:xfrm flipH="false" flipV="false">
              <a:off x="0" y="0"/>
              <a:ext cx="7370417" cy="13913357"/>
            </a:xfrm>
            <a:prstGeom prst="rect">
              <a:avLst/>
            </a:prstGeom>
          </p:spPr>
        </p:pic>
      </p:grpSp>
      <p:sp>
        <p:nvSpPr>
          <p:cNvPr name="TextBox 5" id="5"/>
          <p:cNvSpPr txBox="true"/>
          <p:nvPr/>
        </p:nvSpPr>
        <p:spPr>
          <a:xfrm rot="0">
            <a:off x="6496022" y="2312465"/>
            <a:ext cx="9640627" cy="933450"/>
          </a:xfrm>
          <a:prstGeom prst="rect">
            <a:avLst/>
          </a:prstGeom>
        </p:spPr>
        <p:txBody>
          <a:bodyPr anchor="t" rtlCol="false" tIns="0" lIns="0" bIns="0" rIns="0">
            <a:spAutoFit/>
          </a:bodyPr>
          <a:lstStyle/>
          <a:p>
            <a:pPr algn="l">
              <a:lnSpc>
                <a:spcPts val="6600"/>
              </a:lnSpc>
            </a:pPr>
            <a:r>
              <a:rPr lang="en-US" sz="6000">
                <a:solidFill>
                  <a:srgbClr val="FFFFFF"/>
                </a:solidFill>
                <a:latin typeface="Bryndan Write"/>
              </a:rPr>
              <a:t>Introduction</a:t>
            </a:r>
          </a:p>
        </p:txBody>
      </p:sp>
      <p:sp>
        <p:nvSpPr>
          <p:cNvPr name="TextBox 6" id="6"/>
          <p:cNvSpPr txBox="true"/>
          <p:nvPr/>
        </p:nvSpPr>
        <p:spPr>
          <a:xfrm rot="0">
            <a:off x="6158834" y="3264096"/>
            <a:ext cx="8675320" cy="4375149"/>
          </a:xfrm>
          <a:prstGeom prst="rect">
            <a:avLst/>
          </a:prstGeom>
        </p:spPr>
        <p:txBody>
          <a:bodyPr anchor="t" rtlCol="false" tIns="0" lIns="0" bIns="0" rIns="0">
            <a:spAutoFit/>
          </a:bodyPr>
          <a:lstStyle/>
          <a:p>
            <a:pPr algn="l">
              <a:lnSpc>
                <a:spcPts val="3500"/>
              </a:lnSpc>
            </a:pPr>
            <a:r>
              <a:rPr lang="en-US" sz="2500">
                <a:solidFill>
                  <a:srgbClr val="FFFFFF"/>
                </a:solidFill>
                <a:latin typeface="Now"/>
              </a:rPr>
              <a:t>Sleep is a critical aspect of human health, allowing the body and mind to rest, repair, and rejuvenate. However, millions of people worldwide struggle with sleep insomnia, a condition characterized by difficulty falling asleep, stayingasleep, or both. Insomnia can have a significant impact on overall well-being, leading to daytime fatigue,</a:t>
            </a:r>
          </a:p>
          <a:p>
            <a:pPr algn="l">
              <a:lnSpc>
                <a:spcPts val="3500"/>
              </a:lnSpc>
            </a:pPr>
            <a:r>
              <a:rPr lang="en-US" sz="2500">
                <a:solidFill>
                  <a:srgbClr val="FFFFFF"/>
                </a:solidFill>
                <a:latin typeface="Now"/>
              </a:rPr>
              <a:t>irritability, impaired cognitive function,and an increased risk of chronic healthconditions.</a:t>
            </a:r>
          </a:p>
          <a:p>
            <a:pPr algn="l">
              <a:lnSpc>
                <a:spcPts val="3500"/>
              </a:lnSpc>
            </a:pPr>
          </a:p>
        </p:txBody>
      </p:sp>
      <p:sp>
        <p:nvSpPr>
          <p:cNvPr name="Freeform 7" id="7"/>
          <p:cNvSpPr/>
          <p:nvPr/>
        </p:nvSpPr>
        <p:spPr>
          <a:xfrm flipH="false" flipV="false" rot="1353809">
            <a:off x="12900677" y="1466714"/>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87847">
            <a:off x="15185561" y="7207175"/>
            <a:ext cx="1902177" cy="1859369"/>
          </a:xfrm>
          <a:custGeom>
            <a:avLst/>
            <a:gdLst/>
            <a:ahLst/>
            <a:cxnLst/>
            <a:rect r="r" b="b" t="t" l="l"/>
            <a:pathLst>
              <a:path h="1859369" w="1902177">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763488">
            <a:off x="4200371" y="941233"/>
            <a:ext cx="1627739" cy="1550791"/>
          </a:xfrm>
          <a:custGeom>
            <a:avLst/>
            <a:gdLst/>
            <a:ahLst/>
            <a:cxnLst/>
            <a:rect r="r" b="b" t="t" l="l"/>
            <a:pathLst>
              <a:path h="1550791" w="1627739">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049565" y="76392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386389" y="224255"/>
            <a:ext cx="12600156" cy="10062745"/>
          </a:xfrm>
          <a:custGeom>
            <a:avLst/>
            <a:gdLst/>
            <a:ahLst/>
            <a:cxnLst/>
            <a:rect r="r" b="b" t="t" l="l"/>
            <a:pathLst>
              <a:path h="10062745" w="12600156">
                <a:moveTo>
                  <a:pt x="0" y="0"/>
                </a:moveTo>
                <a:lnTo>
                  <a:pt x="12600156" y="0"/>
                </a:lnTo>
                <a:lnTo>
                  <a:pt x="12600156" y="10062745"/>
                </a:lnTo>
                <a:lnTo>
                  <a:pt x="0" y="10062745"/>
                </a:lnTo>
                <a:lnTo>
                  <a:pt x="0" y="0"/>
                </a:lnTo>
                <a:close/>
              </a:path>
            </a:pathLst>
          </a:custGeom>
          <a:blipFill>
            <a:blip r:embed="rId3"/>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pROPOSED MODEL</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86873" y="1450569"/>
            <a:ext cx="17114255" cy="7385862"/>
          </a:xfrm>
          <a:custGeom>
            <a:avLst/>
            <a:gdLst/>
            <a:ahLst/>
            <a:cxnLst/>
            <a:rect r="r" b="b" t="t" l="l"/>
            <a:pathLst>
              <a:path h="7385862" w="17114255">
                <a:moveTo>
                  <a:pt x="0" y="0"/>
                </a:moveTo>
                <a:lnTo>
                  <a:pt x="17114254" y="0"/>
                </a:lnTo>
                <a:lnTo>
                  <a:pt x="17114254" y="7385862"/>
                </a:lnTo>
                <a:lnTo>
                  <a:pt x="0" y="7385862"/>
                </a:lnTo>
                <a:lnTo>
                  <a:pt x="0" y="0"/>
                </a:lnTo>
                <a:close/>
              </a:path>
            </a:pathLst>
          </a:custGeom>
          <a:blipFill>
            <a:blip r:embed="rId3"/>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293442" y="208071"/>
            <a:ext cx="12633936" cy="9870858"/>
          </a:xfrm>
          <a:custGeom>
            <a:avLst/>
            <a:gdLst/>
            <a:ahLst/>
            <a:cxnLst/>
            <a:rect r="r" b="b" t="t" l="l"/>
            <a:pathLst>
              <a:path h="9870858" w="12633936">
                <a:moveTo>
                  <a:pt x="0" y="0"/>
                </a:moveTo>
                <a:lnTo>
                  <a:pt x="12633936" y="0"/>
                </a:lnTo>
                <a:lnTo>
                  <a:pt x="12633936" y="9870858"/>
                </a:lnTo>
                <a:lnTo>
                  <a:pt x="0" y="9870858"/>
                </a:lnTo>
                <a:lnTo>
                  <a:pt x="0" y="0"/>
                </a:lnTo>
                <a:close/>
              </a:path>
            </a:pathLst>
          </a:custGeom>
          <a:blipFill>
            <a:blip r:embed="rId3"/>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03373" y="917119"/>
            <a:ext cx="17481254" cy="8452762"/>
          </a:xfrm>
          <a:custGeom>
            <a:avLst/>
            <a:gdLst/>
            <a:ahLst/>
            <a:cxnLst/>
            <a:rect r="r" b="b" t="t" l="l"/>
            <a:pathLst>
              <a:path h="8452762" w="17481254">
                <a:moveTo>
                  <a:pt x="0" y="0"/>
                </a:moveTo>
                <a:lnTo>
                  <a:pt x="17481254" y="0"/>
                </a:lnTo>
                <a:lnTo>
                  <a:pt x="17481254" y="8452762"/>
                </a:lnTo>
                <a:lnTo>
                  <a:pt x="0" y="8452762"/>
                </a:lnTo>
                <a:lnTo>
                  <a:pt x="0" y="0"/>
                </a:lnTo>
                <a:close/>
              </a:path>
            </a:pathLst>
          </a:custGeom>
          <a:blipFill>
            <a:blip r:embed="rId3"/>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746590" y="2832745"/>
            <a:ext cx="16794820" cy="3998767"/>
          </a:xfrm>
          <a:custGeom>
            <a:avLst/>
            <a:gdLst/>
            <a:ahLst/>
            <a:cxnLst/>
            <a:rect r="r" b="b" t="t" l="l"/>
            <a:pathLst>
              <a:path h="3998767" w="16794820">
                <a:moveTo>
                  <a:pt x="0" y="0"/>
                </a:moveTo>
                <a:lnTo>
                  <a:pt x="16794820" y="0"/>
                </a:lnTo>
                <a:lnTo>
                  <a:pt x="16794820" y="3998767"/>
                </a:lnTo>
                <a:lnTo>
                  <a:pt x="0" y="3998767"/>
                </a:lnTo>
                <a:lnTo>
                  <a:pt x="0" y="0"/>
                </a:lnTo>
                <a:close/>
              </a:path>
            </a:pathLst>
          </a:custGeom>
          <a:blipFill>
            <a:blip r:embed="rId3"/>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057803" y="280831"/>
            <a:ext cx="14172394" cy="9725338"/>
          </a:xfrm>
          <a:custGeom>
            <a:avLst/>
            <a:gdLst/>
            <a:ahLst/>
            <a:cxnLst/>
            <a:rect r="r" b="b" t="t" l="l"/>
            <a:pathLst>
              <a:path h="9725338" w="14172394">
                <a:moveTo>
                  <a:pt x="0" y="0"/>
                </a:moveTo>
                <a:lnTo>
                  <a:pt x="14172394" y="0"/>
                </a:lnTo>
                <a:lnTo>
                  <a:pt x="14172394" y="9725338"/>
                </a:lnTo>
                <a:lnTo>
                  <a:pt x="0" y="9725338"/>
                </a:lnTo>
                <a:lnTo>
                  <a:pt x="0" y="0"/>
                </a:lnTo>
                <a:close/>
              </a:path>
            </a:pathLst>
          </a:custGeom>
          <a:blipFill>
            <a:blip r:embed="rId3"/>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3472390"/>
            <a:ext cx="16589116" cy="3342219"/>
          </a:xfrm>
          <a:custGeom>
            <a:avLst/>
            <a:gdLst/>
            <a:ahLst/>
            <a:cxnLst/>
            <a:rect r="r" b="b" t="t" l="l"/>
            <a:pathLst>
              <a:path h="3342219" w="16589116">
                <a:moveTo>
                  <a:pt x="0" y="0"/>
                </a:moveTo>
                <a:lnTo>
                  <a:pt x="16589116" y="0"/>
                </a:lnTo>
                <a:lnTo>
                  <a:pt x="16589116" y="3342220"/>
                </a:lnTo>
                <a:lnTo>
                  <a:pt x="0" y="3342220"/>
                </a:lnTo>
                <a:lnTo>
                  <a:pt x="0" y="0"/>
                </a:lnTo>
                <a:close/>
              </a:path>
            </a:pathLst>
          </a:custGeom>
          <a:blipFill>
            <a:blip r:embed="rId3"/>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438880" y="128944"/>
            <a:ext cx="13410240" cy="10158056"/>
          </a:xfrm>
          <a:custGeom>
            <a:avLst/>
            <a:gdLst/>
            <a:ahLst/>
            <a:cxnLst/>
            <a:rect r="r" b="b" t="t" l="l"/>
            <a:pathLst>
              <a:path h="10158056" w="13410240">
                <a:moveTo>
                  <a:pt x="0" y="0"/>
                </a:moveTo>
                <a:lnTo>
                  <a:pt x="13410240" y="0"/>
                </a:lnTo>
                <a:lnTo>
                  <a:pt x="13410240" y="10158056"/>
                </a:lnTo>
                <a:lnTo>
                  <a:pt x="0" y="10158056"/>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1512506"/>
            <a:ext cx="16530988" cy="5273705"/>
          </a:xfrm>
          <a:prstGeom prst="rect">
            <a:avLst/>
          </a:prstGeom>
        </p:spPr>
        <p:txBody>
          <a:bodyPr anchor="t" rtlCol="false" tIns="0" lIns="0" bIns="0" rIns="0">
            <a:spAutoFit/>
          </a:bodyPr>
          <a:lstStyle/>
          <a:p>
            <a:pPr algn="ctr">
              <a:lnSpc>
                <a:spcPts val="5939"/>
              </a:lnSpc>
            </a:pPr>
            <a:r>
              <a:rPr lang="en-US" sz="4242">
                <a:solidFill>
                  <a:srgbClr val="FFFFFF"/>
                </a:solidFill>
                <a:latin typeface="Bryndan Write"/>
              </a:rPr>
              <a:t>The causes of sleep insomnia are complex and multifaceted, ranging</a:t>
            </a:r>
          </a:p>
          <a:p>
            <a:pPr algn="ctr">
              <a:lnSpc>
                <a:spcPts val="5939"/>
              </a:lnSpc>
            </a:pPr>
            <a:r>
              <a:rPr lang="en-US" sz="4242">
                <a:solidFill>
                  <a:srgbClr val="FFFFFF"/>
                </a:solidFill>
                <a:latin typeface="Bryndan Write"/>
              </a:rPr>
              <a:t>from stress andanxiety to medical conditions and environmental</a:t>
            </a:r>
          </a:p>
          <a:p>
            <a:pPr algn="ctr">
              <a:lnSpc>
                <a:spcPts val="5939"/>
              </a:lnSpc>
            </a:pPr>
            <a:r>
              <a:rPr lang="en-US" sz="4242">
                <a:solidFill>
                  <a:srgbClr val="FFFFFF"/>
                </a:solidFill>
                <a:latin typeface="Bryndan Write"/>
              </a:rPr>
              <a:t>factors. Addressing insomnia oftenrequires a multi-faceted approach,</a:t>
            </a:r>
          </a:p>
          <a:p>
            <a:pPr algn="ctr">
              <a:lnSpc>
                <a:spcPts val="5939"/>
              </a:lnSpc>
            </a:pPr>
            <a:r>
              <a:rPr lang="en-US" sz="4242">
                <a:solidFill>
                  <a:srgbClr val="FFFFFF"/>
                </a:solidFill>
                <a:latin typeface="Bryndan Write"/>
              </a:rPr>
              <a:t>including lifestyle modifications, cognitive- behavioural therapy, and,</a:t>
            </a:r>
          </a:p>
          <a:p>
            <a:pPr algn="ctr">
              <a:lnSpc>
                <a:spcPts val="5939"/>
              </a:lnSpc>
            </a:pPr>
            <a:r>
              <a:rPr lang="en-US" sz="4242">
                <a:solidFill>
                  <a:srgbClr val="FFFFFF"/>
                </a:solidFill>
                <a:latin typeface="Bryndan Write"/>
              </a:rPr>
              <a:t>in some cases, medication. With proper diagnosis,</a:t>
            </a:r>
          </a:p>
          <a:p>
            <a:pPr algn="ctr">
              <a:lnSpc>
                <a:spcPts val="5939"/>
              </a:lnSpc>
            </a:pPr>
            <a:r>
              <a:rPr lang="en-US" sz="4242">
                <a:solidFill>
                  <a:srgbClr val="FFFFFF"/>
                </a:solidFill>
                <a:latin typeface="Bryndan Write"/>
              </a:rPr>
              <a:t>treatment, and self-care strategies, individuals with insomnia can</a:t>
            </a:r>
          </a:p>
          <a:p>
            <a:pPr algn="ctr">
              <a:lnSpc>
                <a:spcPts val="5939"/>
              </a:lnSpc>
            </a:pPr>
            <a:r>
              <a:rPr lang="en-US" sz="4242">
                <a:solidFill>
                  <a:srgbClr val="FFFFFF"/>
                </a:solidFill>
                <a:latin typeface="Bryndan Write"/>
              </a:rPr>
              <a:t>improve their sleepquality and overall health</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DATASET</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715387" y="619442"/>
            <a:ext cx="16230600" cy="898144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Canva Sans"/>
              </a:rPr>
              <a:t>Dataset Overview:</a:t>
            </a:r>
          </a:p>
          <a:p>
            <a:pPr algn="ctr">
              <a:lnSpc>
                <a:spcPts val="4759"/>
              </a:lnSpc>
              <a:spcBef>
                <a:spcPct val="0"/>
              </a:spcBef>
            </a:pPr>
            <a:r>
              <a:rPr lang="en-US" sz="3399">
                <a:solidFill>
                  <a:srgbClr val="FFFFFF"/>
                </a:solidFill>
                <a:latin typeface="Canva Sans"/>
              </a:rPr>
              <a:t>The Sleep Health and Lifestyle Dataset comprises 400 rows and 13 columns, covering a wide range of variables related to sleep and daily habits. It includes details such as gender, age, occupation, sleep duration, quality of sleep, physical activity level, stress levels, BMI category, blood pressure, heart rate, daily steps, and the presence or absence of sleep disorders.</a:t>
            </a:r>
          </a:p>
          <a:p>
            <a:pPr algn="ctr">
              <a:lnSpc>
                <a:spcPts val="4759"/>
              </a:lnSpc>
              <a:spcBef>
                <a:spcPct val="0"/>
              </a:spcBef>
            </a:pPr>
          </a:p>
          <a:p>
            <a:pPr algn="ctr">
              <a:lnSpc>
                <a:spcPts val="4759"/>
              </a:lnSpc>
              <a:spcBef>
                <a:spcPct val="0"/>
              </a:spcBef>
            </a:pPr>
            <a:r>
              <a:rPr lang="en-US" sz="3399">
                <a:solidFill>
                  <a:srgbClr val="FFFFFF"/>
                </a:solidFill>
                <a:latin typeface="Canva Sans"/>
              </a:rPr>
              <a:t>Key Features of the Dataset:</a:t>
            </a:r>
          </a:p>
          <a:p>
            <a:pPr algn="ctr">
              <a:lnSpc>
                <a:spcPts val="4759"/>
              </a:lnSpc>
              <a:spcBef>
                <a:spcPct val="0"/>
              </a:spcBef>
            </a:pPr>
            <a:r>
              <a:rPr lang="en-US" sz="3399">
                <a:solidFill>
                  <a:srgbClr val="FFFFFF"/>
                </a:solidFill>
                <a:latin typeface="Canva Sans"/>
              </a:rPr>
              <a:t>Comprehensive Sleep Metrics: Explore sleep duration, quality, and factors influencing sleep patterns.</a:t>
            </a:r>
          </a:p>
          <a:p>
            <a:pPr algn="ctr">
              <a:lnSpc>
                <a:spcPts val="4759"/>
              </a:lnSpc>
              <a:spcBef>
                <a:spcPct val="0"/>
              </a:spcBef>
            </a:pPr>
            <a:r>
              <a:rPr lang="en-US" sz="3399">
                <a:solidFill>
                  <a:srgbClr val="FFFFFF"/>
                </a:solidFill>
                <a:latin typeface="Canva Sans"/>
              </a:rPr>
              <a:t>Lifestyle Factors: Analyze physical activity levels, stress levels, and BMI categories.</a:t>
            </a:r>
          </a:p>
          <a:p>
            <a:pPr algn="ctr">
              <a:lnSpc>
                <a:spcPts val="4759"/>
              </a:lnSpc>
              <a:spcBef>
                <a:spcPct val="0"/>
              </a:spcBef>
            </a:pPr>
            <a:r>
              <a:rPr lang="en-US" sz="3399">
                <a:solidFill>
                  <a:srgbClr val="FFFFFF"/>
                </a:solidFill>
                <a:latin typeface="Canva Sans"/>
              </a:rPr>
              <a:t>Cardiovascular Health: Examine blood pressure and heart rate measurements.</a:t>
            </a:r>
          </a:p>
          <a:p>
            <a:pPr algn="ctr">
              <a:lnSpc>
                <a:spcPts val="4759"/>
              </a:lnSpc>
              <a:spcBef>
                <a:spcPct val="0"/>
              </a:spcBef>
            </a:pPr>
            <a:r>
              <a:rPr lang="en-US" sz="3399">
                <a:solidFill>
                  <a:srgbClr val="FFFFFF"/>
                </a:solidFill>
                <a:latin typeface="Canva Sans"/>
              </a:rPr>
              <a:t>Sleep Disorder Analysis: Identify the occurrence of sleep disorders such as Insomnia and Sleep Apnea.</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379784" y="-57150"/>
            <a:ext cx="15528433" cy="10085143"/>
          </a:xfrm>
          <a:prstGeom prst="rect">
            <a:avLst/>
          </a:prstGeom>
        </p:spPr>
        <p:txBody>
          <a:bodyPr anchor="t" rtlCol="false" tIns="0" lIns="0" bIns="0" rIns="0">
            <a:spAutoFit/>
          </a:bodyPr>
          <a:lstStyle/>
          <a:p>
            <a:pPr algn="ctr">
              <a:lnSpc>
                <a:spcPts val="4006"/>
              </a:lnSpc>
            </a:pPr>
          </a:p>
          <a:p>
            <a:pPr algn="ctr">
              <a:lnSpc>
                <a:spcPts val="4006"/>
              </a:lnSpc>
            </a:pPr>
            <a:r>
              <a:rPr lang="en-US" sz="2861">
                <a:solidFill>
                  <a:srgbClr val="FFFFFF"/>
                </a:solidFill>
                <a:latin typeface="Canva Sans"/>
              </a:rPr>
              <a:t>Dataset Columns:</a:t>
            </a:r>
          </a:p>
          <a:p>
            <a:pPr algn="ctr">
              <a:lnSpc>
                <a:spcPts val="4006"/>
              </a:lnSpc>
            </a:pPr>
            <a:r>
              <a:rPr lang="en-US" sz="2861">
                <a:solidFill>
                  <a:srgbClr val="FFFFFF"/>
                </a:solidFill>
                <a:latin typeface="Canva Sans"/>
              </a:rPr>
              <a:t>Person ID: An identifier for each individual.</a:t>
            </a:r>
          </a:p>
          <a:p>
            <a:pPr algn="ctr">
              <a:lnSpc>
                <a:spcPts val="4006"/>
              </a:lnSpc>
            </a:pPr>
            <a:r>
              <a:rPr lang="en-US" sz="2861">
                <a:solidFill>
                  <a:srgbClr val="FFFFFF"/>
                </a:solidFill>
                <a:latin typeface="Canva Sans"/>
              </a:rPr>
              <a:t>Gender: The gender of the person (Male/Female).</a:t>
            </a:r>
          </a:p>
          <a:p>
            <a:pPr algn="ctr">
              <a:lnSpc>
                <a:spcPts val="4006"/>
              </a:lnSpc>
            </a:pPr>
            <a:r>
              <a:rPr lang="en-US" sz="2861">
                <a:solidFill>
                  <a:srgbClr val="FFFFFF"/>
                </a:solidFill>
                <a:latin typeface="Canva Sans"/>
              </a:rPr>
              <a:t>Age: The age of the person in years.</a:t>
            </a:r>
          </a:p>
          <a:p>
            <a:pPr algn="ctr">
              <a:lnSpc>
                <a:spcPts val="4006"/>
              </a:lnSpc>
            </a:pPr>
            <a:r>
              <a:rPr lang="en-US" sz="2861">
                <a:solidFill>
                  <a:srgbClr val="FFFFFF"/>
                </a:solidFill>
                <a:latin typeface="Canva Sans"/>
              </a:rPr>
              <a:t>Occupation: The occupation or profession of the person.</a:t>
            </a:r>
          </a:p>
          <a:p>
            <a:pPr algn="ctr">
              <a:lnSpc>
                <a:spcPts val="4006"/>
              </a:lnSpc>
            </a:pPr>
            <a:r>
              <a:rPr lang="en-US" sz="2861">
                <a:solidFill>
                  <a:srgbClr val="FFFFFF"/>
                </a:solidFill>
                <a:latin typeface="Canva Sans"/>
              </a:rPr>
              <a:t>Sleep Duration (hours): The number of hours the person sleeps per day.</a:t>
            </a:r>
          </a:p>
          <a:p>
            <a:pPr algn="ctr">
              <a:lnSpc>
                <a:spcPts val="4006"/>
              </a:lnSpc>
            </a:pPr>
            <a:r>
              <a:rPr lang="en-US" sz="2861">
                <a:solidFill>
                  <a:srgbClr val="FFFFFF"/>
                </a:solidFill>
                <a:latin typeface="Canva Sans"/>
              </a:rPr>
              <a:t>Quality of Sleep (scale: 1-10): A subjective rating of the quality of sleep, ranging from 1 to 10.</a:t>
            </a:r>
          </a:p>
          <a:p>
            <a:pPr algn="ctr">
              <a:lnSpc>
                <a:spcPts val="4006"/>
              </a:lnSpc>
            </a:pPr>
            <a:r>
              <a:rPr lang="en-US" sz="2861">
                <a:solidFill>
                  <a:srgbClr val="FFFFFF"/>
                </a:solidFill>
                <a:latin typeface="Canva Sans"/>
              </a:rPr>
              <a:t>Physical Activity Level (minutes/day): The number of minutes the person engages in physical activity daily.</a:t>
            </a:r>
          </a:p>
          <a:p>
            <a:pPr algn="ctr">
              <a:lnSpc>
                <a:spcPts val="4006"/>
              </a:lnSpc>
            </a:pPr>
            <a:r>
              <a:rPr lang="en-US" sz="2861">
                <a:solidFill>
                  <a:srgbClr val="FFFFFF"/>
                </a:solidFill>
                <a:latin typeface="Canva Sans"/>
              </a:rPr>
              <a:t>Stress Level (scale: 1-10): A subjective rating of the stress level experienced by the person, ranging from 1 to 10.</a:t>
            </a:r>
          </a:p>
          <a:p>
            <a:pPr algn="ctr">
              <a:lnSpc>
                <a:spcPts val="4006"/>
              </a:lnSpc>
            </a:pPr>
            <a:r>
              <a:rPr lang="en-US" sz="2861">
                <a:solidFill>
                  <a:srgbClr val="FFFFFF"/>
                </a:solidFill>
                <a:latin typeface="Canva Sans"/>
              </a:rPr>
              <a:t>BMI Category: The BMI category of the person (e.g., Underweight, Normal, Overweight).</a:t>
            </a:r>
          </a:p>
          <a:p>
            <a:pPr algn="ctr">
              <a:lnSpc>
                <a:spcPts val="4006"/>
              </a:lnSpc>
            </a:pPr>
            <a:r>
              <a:rPr lang="en-US" sz="2861">
                <a:solidFill>
                  <a:srgbClr val="FFFFFF"/>
                </a:solidFill>
                <a:latin typeface="Canva Sans"/>
              </a:rPr>
              <a:t>Blood Pressure (systolic/diastolic): The blood pressure measurement of the person, indicated as systolic pressure over diastolic pressure.</a:t>
            </a:r>
          </a:p>
          <a:p>
            <a:pPr algn="ctr">
              <a:lnSpc>
                <a:spcPts val="4006"/>
              </a:lnSpc>
            </a:pPr>
            <a:r>
              <a:rPr lang="en-US" sz="2861">
                <a:solidFill>
                  <a:srgbClr val="FFFFFF"/>
                </a:solidFill>
                <a:latin typeface="Canva Sans"/>
              </a:rPr>
              <a:t>Heart Rate (bpm): The resting heart rate of the person in beats per minute.</a:t>
            </a:r>
          </a:p>
          <a:p>
            <a:pPr algn="ctr">
              <a:lnSpc>
                <a:spcPts val="4006"/>
              </a:lnSpc>
            </a:pPr>
            <a:r>
              <a:rPr lang="en-US" sz="2861">
                <a:solidFill>
                  <a:srgbClr val="FFFFFF"/>
                </a:solidFill>
                <a:latin typeface="Canva Sans"/>
              </a:rPr>
              <a:t>Daily Steps: The number of steps the person takes per day.</a:t>
            </a:r>
          </a:p>
          <a:p>
            <a:pPr algn="ctr">
              <a:lnSpc>
                <a:spcPts val="4006"/>
              </a:lnSpc>
              <a:spcBef>
                <a:spcPct val="0"/>
              </a:spcBef>
            </a:pPr>
            <a:r>
              <a:rPr lang="en-US" sz="2861">
                <a:solidFill>
                  <a:srgbClr val="FFFFFF"/>
                </a:solidFill>
                <a:latin typeface="Canva Sans"/>
              </a:rPr>
              <a:t>Sleep Disorder: The presence or absence of a sleep disorder in the person (None, Insomnia, Sleep Apnea).</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661340" y="1232644"/>
            <a:ext cx="16965319" cy="6879687"/>
          </a:xfrm>
          <a:prstGeom prst="rect">
            <a:avLst/>
          </a:prstGeom>
        </p:spPr>
        <p:txBody>
          <a:bodyPr anchor="t" rtlCol="false" tIns="0" lIns="0" bIns="0" rIns="0">
            <a:spAutoFit/>
          </a:bodyPr>
          <a:lstStyle/>
          <a:p>
            <a:pPr algn="ctr">
              <a:lnSpc>
                <a:spcPts val="4985"/>
              </a:lnSpc>
            </a:pPr>
            <a:r>
              <a:rPr lang="en-US" sz="3560">
                <a:solidFill>
                  <a:srgbClr val="FFFFFF"/>
                </a:solidFill>
                <a:latin typeface="Canva Sans"/>
              </a:rPr>
              <a:t>Details about Sleep Disorder Column:</a:t>
            </a:r>
          </a:p>
          <a:p>
            <a:pPr algn="ctr">
              <a:lnSpc>
                <a:spcPts val="4985"/>
              </a:lnSpc>
            </a:pPr>
          </a:p>
          <a:p>
            <a:pPr algn="ctr">
              <a:lnSpc>
                <a:spcPts val="4985"/>
              </a:lnSpc>
            </a:pPr>
            <a:r>
              <a:rPr lang="en-US" sz="3560">
                <a:solidFill>
                  <a:srgbClr val="FFFFFF"/>
                </a:solidFill>
                <a:latin typeface="Canva Sans"/>
              </a:rPr>
              <a:t>None: The individual does not exhibit any specific sleep disorder.</a:t>
            </a:r>
          </a:p>
          <a:p>
            <a:pPr algn="ctr">
              <a:lnSpc>
                <a:spcPts val="4985"/>
              </a:lnSpc>
            </a:pPr>
            <a:r>
              <a:rPr lang="en-US" sz="3560">
                <a:solidFill>
                  <a:srgbClr val="FFFFFF"/>
                </a:solidFill>
                <a:latin typeface="Canva Sans"/>
              </a:rPr>
              <a:t>Insomnia: The individual experiences difficulty falling asleep or staying asleep, leading to inadequate or poor-quality sleep.</a:t>
            </a:r>
          </a:p>
          <a:p>
            <a:pPr algn="ctr">
              <a:lnSpc>
                <a:spcPts val="4985"/>
              </a:lnSpc>
            </a:pPr>
            <a:r>
              <a:rPr lang="en-US" sz="3560">
                <a:solidFill>
                  <a:srgbClr val="FFFFFF"/>
                </a:solidFill>
                <a:latin typeface="Canva Sans"/>
              </a:rPr>
              <a:t>Sleep Apnea: The individual suffers from pauses in breathing during sleep, resulting in disrupted sleep patterns and potential health risks.</a:t>
            </a:r>
          </a:p>
          <a:p>
            <a:pPr algn="ctr">
              <a:lnSpc>
                <a:spcPts val="4985"/>
              </a:lnSpc>
            </a:pPr>
            <a:r>
              <a:rPr lang="en-US" sz="3560">
                <a:solidFill>
                  <a:srgbClr val="FFFFFF"/>
                </a:solidFill>
                <a:latin typeface="Canva Sans"/>
              </a:rPr>
              <a:t>Acknowledgement:</a:t>
            </a:r>
          </a:p>
          <a:p>
            <a:pPr algn="ctr">
              <a:lnSpc>
                <a:spcPts val="4985"/>
              </a:lnSpc>
            </a:pPr>
          </a:p>
          <a:p>
            <a:pPr algn="ctr">
              <a:lnSpc>
                <a:spcPts val="4985"/>
              </a:lnSpc>
              <a:spcBef>
                <a:spcPct val="0"/>
              </a:spcBef>
            </a:pPr>
            <a:r>
              <a:rPr lang="en-US" sz="3560">
                <a:solidFill>
                  <a:srgbClr val="FFFFFF"/>
                </a:solidFill>
                <a:latin typeface="Canva Sans"/>
              </a:rPr>
              <a:t>I would like to clarify that the data I am presenting is synthetic and created by me for illustrative purposes.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Conclusion</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97177" y="387618"/>
            <a:ext cx="16862123" cy="9511186"/>
          </a:xfrm>
          <a:prstGeom prst="rect">
            <a:avLst/>
          </a:prstGeom>
        </p:spPr>
        <p:txBody>
          <a:bodyPr anchor="t" rtlCol="false" tIns="0" lIns="0" bIns="0" rIns="0">
            <a:spAutoFit/>
          </a:bodyPr>
          <a:lstStyle/>
          <a:p>
            <a:pPr algn="ctr">
              <a:lnSpc>
                <a:spcPts val="4444"/>
              </a:lnSpc>
            </a:pPr>
            <a:r>
              <a:rPr lang="en-US" sz="3174">
                <a:solidFill>
                  <a:srgbClr val="FFFFFF"/>
                </a:solidFill>
                <a:latin typeface="Canva Sans"/>
              </a:rPr>
              <a:t>This project culminates in the development of an application designed to assist individuals suffering from insomnia by offering a variety of services. Our primary objectives were successfully achieved:</a:t>
            </a:r>
          </a:p>
          <a:p>
            <a:pPr algn="ctr">
              <a:lnSpc>
                <a:spcPts val="4444"/>
              </a:lnSpc>
            </a:pPr>
          </a:p>
          <a:p>
            <a:pPr algn="ctr">
              <a:lnSpc>
                <a:spcPts val="4444"/>
              </a:lnSpc>
            </a:pPr>
            <a:r>
              <a:rPr lang="en-US" sz="3174">
                <a:solidFill>
                  <a:srgbClr val="FFFFFF"/>
                </a:solidFill>
                <a:latin typeface="Canva Sans"/>
              </a:rPr>
              <a:t>1. *Multifaceted Support*: We have created an application that allows users to initiate discussions with multiple doctors, facilitating access to medical consultations through a novel artificial intelligence experience.</a:t>
            </a:r>
          </a:p>
          <a:p>
            <a:pPr algn="ctr">
              <a:lnSpc>
                <a:spcPts val="4444"/>
              </a:lnSpc>
            </a:pPr>
          </a:p>
          <a:p>
            <a:pPr algn="ctr">
              <a:lnSpc>
                <a:spcPts val="4444"/>
              </a:lnSpc>
            </a:pPr>
            <a:r>
              <a:rPr lang="en-US" sz="3174">
                <a:solidFill>
                  <a:srgbClr val="FFFFFF"/>
                </a:solidFill>
                <a:latin typeface="Canva Sans"/>
              </a:rPr>
              <a:t>2. *Enhanced Doctor Accessibility*: The app streamlines the process of finding doctors and scheduling appointments, empowering users to book appointments conveniently via text, voice messages, or chat, saving them valuable time.</a:t>
            </a:r>
          </a:p>
          <a:p>
            <a:pPr algn="ctr">
              <a:lnSpc>
                <a:spcPts val="4444"/>
              </a:lnSpc>
            </a:pPr>
          </a:p>
          <a:p>
            <a:pPr algn="ctr">
              <a:lnSpc>
                <a:spcPts val="4444"/>
              </a:lnSpc>
            </a:pPr>
            <a:r>
              <a:rPr lang="en-US" sz="3174">
                <a:solidFill>
                  <a:srgbClr val="FFFFFF"/>
                </a:solidFill>
                <a:latin typeface="Canva Sans"/>
              </a:rPr>
              <a:t>3. *Improved Communication*: By improving communication channels, patients and doctors can exchange information more efficiently, enhancing overall healthcare interactions.</a:t>
            </a:r>
          </a:p>
          <a:p>
            <a:pPr algn="ctr">
              <a:lnSpc>
                <a:spcPts val="4444"/>
              </a:lnSpc>
            </a:pPr>
          </a:p>
          <a:p>
            <a:pPr algn="ctr">
              <a:lnSpc>
                <a:spcPts val="4444"/>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40582" y="319405"/>
            <a:ext cx="18006836" cy="95815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4. *Diverse Medical Programs*: We introduced various medical programs aimed at fostering lifestyle changes among patients, thereby promoting better health outcomes.</a:t>
            </a:r>
          </a:p>
          <a:p>
            <a:pPr algn="ctr">
              <a:lnSpc>
                <a:spcPts val="4759"/>
              </a:lnSpc>
            </a:pPr>
          </a:p>
          <a:p>
            <a:pPr algn="ctr">
              <a:lnSpc>
                <a:spcPts val="4759"/>
              </a:lnSpc>
            </a:pPr>
            <a:r>
              <a:rPr lang="en-US" sz="3399">
                <a:solidFill>
                  <a:srgbClr val="FFFFFF"/>
                </a:solidFill>
                <a:latin typeface="Canva Sans"/>
              </a:rPr>
              <a:t>5. *Future Development*: Looking forward, we aim to further enhance and expand the services offered within the application to better meet the needs of our users in the near future.</a:t>
            </a:r>
          </a:p>
          <a:p>
            <a:pPr algn="ctr">
              <a:lnSpc>
                <a:spcPts val="4759"/>
              </a:lnSpc>
            </a:pPr>
          </a:p>
          <a:p>
            <a:pPr algn="ctr">
              <a:lnSpc>
                <a:spcPts val="4759"/>
              </a:lnSpc>
            </a:pPr>
            <a:r>
              <a:rPr lang="en-US" sz="3399">
                <a:solidFill>
                  <a:srgbClr val="FFFFFF"/>
                </a:solidFill>
                <a:latin typeface="Canva Sans"/>
              </a:rPr>
              <a:t>Throughout this project, we overcame several challenges, including sourcing free content such as books and music for the services provided, and implementing innovative uses of artificial intelligence to improve the user experience and effectively address insomnia-related issues.</a:t>
            </a:r>
          </a:p>
          <a:p>
            <a:pPr algn="ctr">
              <a:lnSpc>
                <a:spcPts val="4759"/>
              </a:lnSpc>
            </a:pPr>
          </a:p>
          <a:p>
            <a:pPr algn="ctr">
              <a:lnSpc>
                <a:spcPts val="4759"/>
              </a:lnSpc>
              <a:spcBef>
                <a:spcPct val="0"/>
              </a:spcBef>
            </a:pPr>
            <a:r>
              <a:rPr lang="en-US" sz="3399">
                <a:solidFill>
                  <a:srgbClr val="FFFFFF"/>
                </a:solidFill>
                <a:latin typeface="Canva Sans"/>
              </a:rPr>
              <a:t>In essence, this project represents a successful initiative in providing innovative solutions to insomnia, and we hope it contributes to improving the quality of life for those affected by this condition in the future.</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Reference</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511473" y="369931"/>
            <a:ext cx="16747827" cy="9320210"/>
          </a:xfrm>
          <a:prstGeom prst="rect">
            <a:avLst/>
          </a:prstGeom>
        </p:spPr>
        <p:txBody>
          <a:bodyPr anchor="t" rtlCol="false" tIns="0" lIns="0" bIns="0" rIns="0">
            <a:spAutoFit/>
          </a:bodyPr>
          <a:lstStyle/>
          <a:p>
            <a:pPr algn="ctr">
              <a:lnSpc>
                <a:spcPts val="4359"/>
              </a:lnSpc>
            </a:pPr>
            <a:r>
              <a:rPr lang="en-US" sz="3113">
                <a:solidFill>
                  <a:srgbClr val="FFFFFF"/>
                </a:solidFill>
                <a:latin typeface="Canva Sans"/>
              </a:rPr>
              <a:t>1. *Books:*</a:t>
            </a:r>
          </a:p>
          <a:p>
            <a:pPr algn="ctr">
              <a:lnSpc>
                <a:spcPts val="4359"/>
              </a:lnSpc>
            </a:pPr>
            <a:r>
              <a:rPr lang="en-US" sz="3113">
                <a:solidFill>
                  <a:srgbClr val="FFFFFF"/>
                </a:solidFill>
                <a:latin typeface="Canva Sans"/>
              </a:rPr>
              <a:t>   - *"Principles and Practice of Sleep Medicine" by Meir H. Kryger, Thomas Roth, and William C. Dement*: This is a comprehensive textbook that covers various aspects of sleep disorders, including insomnia. It provides in-depth information on the physiology of sleep, diagnosis, and treatment of sleep disorders.</a:t>
            </a:r>
          </a:p>
          <a:p>
            <a:pPr algn="ctr">
              <a:lnSpc>
                <a:spcPts val="4359"/>
              </a:lnSpc>
            </a:pPr>
          </a:p>
          <a:p>
            <a:pPr algn="ctr">
              <a:lnSpc>
                <a:spcPts val="4359"/>
              </a:lnSpc>
            </a:pPr>
            <a:r>
              <a:rPr lang="en-US" sz="3113">
                <a:solidFill>
                  <a:srgbClr val="FFFFFF"/>
                </a:solidFill>
                <a:latin typeface="Canva Sans"/>
              </a:rPr>
              <a:t>2. *Review Articles and Journals:*</a:t>
            </a:r>
          </a:p>
          <a:p>
            <a:pPr algn="ctr">
              <a:lnSpc>
                <a:spcPts val="4359"/>
              </a:lnSpc>
            </a:pPr>
            <a:r>
              <a:rPr lang="en-US" sz="3113">
                <a:solidFill>
                  <a:srgbClr val="FFFFFF"/>
                </a:solidFill>
                <a:latin typeface="Canva Sans"/>
              </a:rPr>
              <a:t>   - *"The diagnosis and management of insomnia in clinical practice: a practical evidence-based approach" by Michael Sateia (2014)*: This review article provides a detailed overview of the diagnosis and management strategies for insomnia.</a:t>
            </a:r>
          </a:p>
          <a:p>
            <a:pPr algn="ctr">
              <a:lnSpc>
                <a:spcPts val="4359"/>
              </a:lnSpc>
            </a:pPr>
            <a:r>
              <a:rPr lang="en-US" sz="3113">
                <a:solidFill>
                  <a:srgbClr val="FFFFFF"/>
                </a:solidFill>
                <a:latin typeface="Canva Sans"/>
              </a:rPr>
              <a:t>   - *"Insomnia: Definitions, Prevalence, Etiology, and Consequences" by Charles M. Morin and Colin A. Espie (2016)*: Published in Sleep Medicine Reviews, this paper offers a thorough examination of the definitions, prevalence, etiology, and consequences of insomnia.</a:t>
            </a:r>
          </a:p>
          <a:p>
            <a:pPr algn="ctr">
              <a:lnSpc>
                <a:spcPts val="4359"/>
              </a:lnSpc>
              <a:spcBef>
                <a:spcPct val="0"/>
              </a:spcBef>
            </a:pPr>
            <a:r>
              <a:rPr lang="en-US" sz="3113">
                <a:solidFill>
                  <a:srgbClr val="FFFFFF"/>
                </a:solidFill>
                <a:latin typeface="Canva Sans"/>
              </a:rPr>
              <a:t>   - *"Cognitive behavioral therapy for insomnia (CBT-I)" by Perlis, M.L., et al. (2015)*: This article in the journal Sleep Medicine Clinics provides a detailed overview of CBT-I, one of the most effective treatments for insomnia.</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1138543"/>
            <a:ext cx="18111273" cy="83813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3. *Guidelines and Reports:*</a:t>
            </a:r>
          </a:p>
          <a:p>
            <a:pPr algn="ctr">
              <a:lnSpc>
                <a:spcPts val="4759"/>
              </a:lnSpc>
            </a:pPr>
            <a:r>
              <a:rPr lang="en-US" sz="3399">
                <a:solidFill>
                  <a:srgbClr val="FFFFFF"/>
                </a:solidFill>
                <a:latin typeface="Canva Sans"/>
              </a:rPr>
              <a:t>   - *American Academy of Sleep Medicine (AASM) Clinical Practice Guidelines for the Pharmacologic Treatment of Chronic Insomnia in Adults*: These guidelines provide evidence-based recommendations for the treatment of chronic insomnia.</a:t>
            </a:r>
          </a:p>
          <a:p>
            <a:pPr algn="ctr">
              <a:lnSpc>
                <a:spcPts val="4759"/>
              </a:lnSpc>
            </a:pPr>
            <a:r>
              <a:rPr lang="en-US" sz="3399">
                <a:solidFill>
                  <a:srgbClr val="FFFFFF"/>
                </a:solidFill>
                <a:latin typeface="Canva Sans"/>
              </a:rPr>
              <a:t>   - *National Institutes of Health (NIH) State-of-the-Science Conference Statement on Manifestations and Management of Chronic Insomnia in Adults*: This report outlines the findings and recommendations from a conference of experts in the field.</a:t>
            </a:r>
          </a:p>
          <a:p>
            <a:pPr algn="ctr">
              <a:lnSpc>
                <a:spcPts val="4759"/>
              </a:lnSpc>
            </a:pPr>
          </a:p>
          <a:p>
            <a:pPr algn="ctr">
              <a:lnSpc>
                <a:spcPts val="4759"/>
              </a:lnSpc>
            </a:pPr>
            <a:r>
              <a:rPr lang="en-US" sz="3399">
                <a:solidFill>
                  <a:srgbClr val="FFFFFF"/>
                </a:solidFill>
                <a:latin typeface="Canva Sans"/>
              </a:rPr>
              <a:t>4. *Web Resources:*</a:t>
            </a:r>
          </a:p>
          <a:p>
            <a:pPr algn="ctr">
              <a:lnSpc>
                <a:spcPts val="4759"/>
              </a:lnSpc>
            </a:pPr>
            <a:r>
              <a:rPr lang="en-US" sz="3399">
                <a:solidFill>
                  <a:srgbClr val="FFFFFF"/>
                </a:solidFill>
                <a:latin typeface="Canva Sans"/>
              </a:rPr>
              <a:t>   - *National Sleep Foundation (NSF)*: Their website offers a wealth of information on sleep health, including articles and resources specifically about insomnia.</a:t>
            </a:r>
          </a:p>
          <a:p>
            <a:pPr algn="ctr">
              <a:lnSpc>
                <a:spcPts val="4759"/>
              </a:lnSpc>
              <a:spcBef>
                <a:spcPct val="0"/>
              </a:spcBef>
            </a:pPr>
            <a:r>
              <a:rPr lang="en-US" sz="3399">
                <a:solidFill>
                  <a:srgbClr val="FFFFFF"/>
                </a:solidFill>
                <a:latin typeface="Canva Sans"/>
              </a:rPr>
              <a:t>   - *Sleep Education by the American Academy of Sleep Medicine*: This website provides patient education resources, including detailed information about insomnia and its treatment.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146869" y="-2474179"/>
            <a:ext cx="8026330" cy="15218444"/>
          </a:xfrm>
          <a:custGeom>
            <a:avLst/>
            <a:gdLst/>
            <a:ahLst/>
            <a:cxnLst/>
            <a:rect r="r" b="b" t="t" l="l"/>
            <a:pathLst>
              <a:path h="15218444" w="8026330">
                <a:moveTo>
                  <a:pt x="0" y="0"/>
                </a:moveTo>
                <a:lnTo>
                  <a:pt x="8026330" y="0"/>
                </a:lnTo>
                <a:lnTo>
                  <a:pt x="8026330" y="15218445"/>
                </a:lnTo>
                <a:lnTo>
                  <a:pt x="0" y="15218445"/>
                </a:lnTo>
                <a:lnTo>
                  <a:pt x="0" y="0"/>
                </a:lnTo>
                <a:close/>
              </a:path>
            </a:pathLst>
          </a:custGeom>
          <a:blipFill>
            <a:blip r:embed="rId3"/>
            <a:stretch>
              <a:fillRect l="0" t="0" r="-45997"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2106217" y="2770951"/>
            <a:ext cx="4772109" cy="6522227"/>
          </a:xfrm>
          <a:prstGeom prst="rect">
            <a:avLst/>
          </a:prstGeom>
        </p:spPr>
        <p:txBody>
          <a:bodyPr anchor="t" rtlCol="false" tIns="0" lIns="0" bIns="0" rIns="0">
            <a:spAutoFit/>
          </a:bodyPr>
          <a:lstStyle/>
          <a:p>
            <a:pPr algn="ctr">
              <a:lnSpc>
                <a:spcPts val="4005"/>
              </a:lnSpc>
            </a:pPr>
            <a:r>
              <a:rPr lang="en-US" sz="2488">
                <a:solidFill>
                  <a:srgbClr val="000000"/>
                </a:solidFill>
                <a:latin typeface="Now"/>
              </a:rPr>
              <a:t>1. Interviews: Conduct one-on-one or group interviews with potential users, </a:t>
            </a:r>
          </a:p>
          <a:p>
            <a:pPr algn="ctr">
              <a:lnSpc>
                <a:spcPts val="4005"/>
              </a:lnSpc>
            </a:pPr>
            <a:r>
              <a:rPr lang="en-US" sz="2488">
                <a:solidFill>
                  <a:srgbClr val="000000"/>
                </a:solidFill>
                <a:latin typeface="Now"/>
              </a:rPr>
              <a:t>sleep experts, psychologists, healthcare professionals, and other stakeholders. </a:t>
            </a:r>
          </a:p>
          <a:p>
            <a:pPr algn="ctr">
              <a:lnSpc>
                <a:spcPts val="4005"/>
              </a:lnSpc>
            </a:pPr>
            <a:r>
              <a:rPr lang="en-US" sz="2488">
                <a:solidFill>
                  <a:srgbClr val="000000"/>
                </a:solidFill>
                <a:latin typeface="Now"/>
              </a:rPr>
              <a:t>Ask open-ended questions to gather insights into their sleep patterns, </a:t>
            </a:r>
          </a:p>
          <a:p>
            <a:pPr algn="ctr">
              <a:lnSpc>
                <a:spcPts val="4005"/>
              </a:lnSpc>
            </a:pPr>
            <a:r>
              <a:rPr lang="en-US" sz="2488">
                <a:solidFill>
                  <a:srgbClr val="000000"/>
                </a:solidFill>
                <a:latin typeface="Now"/>
              </a:rPr>
              <a:t>challenges, preferences, and expectations from the application.</a:t>
            </a:r>
          </a:p>
          <a:p>
            <a:pPr algn="ctr">
              <a:lnSpc>
                <a:spcPts val="4005"/>
              </a:lnSpc>
            </a:pPr>
          </a:p>
        </p:txBody>
      </p:sp>
      <p:sp>
        <p:nvSpPr>
          <p:cNvPr name="TextBox 9" id="9"/>
          <p:cNvSpPr txBox="true"/>
          <p:nvPr/>
        </p:nvSpPr>
        <p:spPr>
          <a:xfrm rot="0">
            <a:off x="1060768" y="1293329"/>
            <a:ext cx="16198532"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REQUIREMENT ANALYSIS </a:t>
            </a:r>
          </a:p>
        </p:txBody>
      </p:sp>
      <p:sp>
        <p:nvSpPr>
          <p:cNvPr name="TextBox 10" id="10"/>
          <p:cNvSpPr txBox="true"/>
          <p:nvPr/>
        </p:nvSpPr>
        <p:spPr>
          <a:xfrm rot="0">
            <a:off x="7106926" y="2780476"/>
            <a:ext cx="4603051" cy="5799581"/>
          </a:xfrm>
          <a:prstGeom prst="rect">
            <a:avLst/>
          </a:prstGeom>
        </p:spPr>
        <p:txBody>
          <a:bodyPr anchor="t" rtlCol="false" tIns="0" lIns="0" bIns="0" rIns="0">
            <a:spAutoFit/>
          </a:bodyPr>
          <a:lstStyle/>
          <a:p>
            <a:pPr algn="ctr">
              <a:lnSpc>
                <a:spcPts val="3864"/>
              </a:lnSpc>
            </a:pPr>
            <a:r>
              <a:rPr lang="en-US" sz="2400">
                <a:solidFill>
                  <a:srgbClr val="000000"/>
                </a:solidFill>
                <a:latin typeface="Now"/>
              </a:rPr>
              <a:t>2. Surveys and Questionnaires: Design and distribute surveys or </a:t>
            </a:r>
          </a:p>
          <a:p>
            <a:pPr algn="ctr">
              <a:lnSpc>
                <a:spcPts val="3864"/>
              </a:lnSpc>
            </a:pPr>
            <a:r>
              <a:rPr lang="en-US" sz="2400">
                <a:solidFill>
                  <a:srgbClr val="000000"/>
                </a:solidFill>
                <a:latin typeface="Now"/>
              </a:rPr>
              <a:t>questionnaires to a wide audience to collect quantitative and qualitative data </a:t>
            </a:r>
          </a:p>
          <a:p>
            <a:pPr algn="ctr">
              <a:lnSpc>
                <a:spcPts val="3864"/>
              </a:lnSpc>
            </a:pPr>
            <a:r>
              <a:rPr lang="en-US" sz="2400">
                <a:solidFill>
                  <a:srgbClr val="000000"/>
                </a:solidFill>
                <a:latin typeface="Now"/>
              </a:rPr>
              <a:t>on sleep habits, preferences, and desired features. Analyse the responses to </a:t>
            </a:r>
          </a:p>
          <a:p>
            <a:pPr algn="ctr">
              <a:lnSpc>
                <a:spcPts val="3864"/>
              </a:lnSpc>
            </a:pPr>
            <a:r>
              <a:rPr lang="en-US" sz="2400">
                <a:solidFill>
                  <a:srgbClr val="000000"/>
                </a:solidFill>
                <a:latin typeface="Now"/>
              </a:rPr>
              <a:t>identify common patterns and requirements.</a:t>
            </a:r>
          </a:p>
        </p:txBody>
      </p:sp>
      <p:sp>
        <p:nvSpPr>
          <p:cNvPr name="TextBox 11" id="11"/>
          <p:cNvSpPr txBox="true"/>
          <p:nvPr/>
        </p:nvSpPr>
        <p:spPr>
          <a:xfrm rot="0">
            <a:off x="11956764" y="3023363"/>
            <a:ext cx="4603051" cy="5313806"/>
          </a:xfrm>
          <a:prstGeom prst="rect">
            <a:avLst/>
          </a:prstGeom>
        </p:spPr>
        <p:txBody>
          <a:bodyPr anchor="t" rtlCol="false" tIns="0" lIns="0" bIns="0" rIns="0">
            <a:spAutoFit/>
          </a:bodyPr>
          <a:lstStyle/>
          <a:p>
            <a:pPr algn="ctr">
              <a:lnSpc>
                <a:spcPts val="3864"/>
              </a:lnSpc>
            </a:pPr>
            <a:r>
              <a:rPr lang="en-US" sz="2400">
                <a:solidFill>
                  <a:srgbClr val="000000"/>
                </a:solidFill>
                <a:latin typeface="Now"/>
              </a:rPr>
              <a:t>3. Focus Groups: Organize interactive group discussions with a diverse set </a:t>
            </a:r>
          </a:p>
          <a:p>
            <a:pPr algn="ctr">
              <a:lnSpc>
                <a:spcPts val="3864"/>
              </a:lnSpc>
            </a:pPr>
            <a:r>
              <a:rPr lang="en-US" sz="2400">
                <a:solidFill>
                  <a:srgbClr val="000000"/>
                </a:solidFill>
                <a:latin typeface="Now"/>
              </a:rPr>
              <a:t>of stakeholders to encourage brainstorming, idea sharing, and gathering </a:t>
            </a:r>
          </a:p>
          <a:p>
            <a:pPr algn="ctr">
              <a:lnSpc>
                <a:spcPts val="3864"/>
              </a:lnSpc>
            </a:pPr>
            <a:r>
              <a:rPr lang="en-US" sz="2400">
                <a:solidFill>
                  <a:srgbClr val="000000"/>
                </a:solidFill>
                <a:latin typeface="Now"/>
              </a:rPr>
              <a:t>different perspectives on the desired features and functionalities of the </a:t>
            </a:r>
          </a:p>
          <a:p>
            <a:pPr algn="ctr">
              <a:lnSpc>
                <a:spcPts val="3864"/>
              </a:lnSpc>
            </a:pPr>
            <a:r>
              <a:rPr lang="en-US" sz="2400">
                <a:solidFill>
                  <a:srgbClr val="000000"/>
                </a:solidFill>
                <a:latin typeface="Now"/>
              </a:rPr>
              <a:t>insomnia application.</a:t>
            </a:r>
          </a:p>
          <a:p>
            <a:pPr algn="ctr">
              <a:lnSpc>
                <a:spcPts val="3864"/>
              </a:lnSpc>
            </a:pPr>
          </a:p>
        </p:txBody>
      </p:sp>
      <p:sp>
        <p:nvSpPr>
          <p:cNvPr name="AutoShape 12" id="12"/>
          <p:cNvSpPr/>
          <p:nvPr/>
        </p:nvSpPr>
        <p:spPr>
          <a:xfrm>
            <a:off x="11956764" y="2875726"/>
            <a:ext cx="0" cy="5704331"/>
          </a:xfrm>
          <a:prstGeom prst="line">
            <a:avLst/>
          </a:prstGeom>
          <a:ln cap="flat" w="38100">
            <a:solidFill>
              <a:srgbClr val="000000"/>
            </a:solidFill>
            <a:prstDash val="solid"/>
            <a:headEnd type="none" len="sm" w="sm"/>
            <a:tailEnd type="none" len="sm" w="sm"/>
          </a:ln>
        </p:spPr>
      </p:sp>
      <p:sp>
        <p:nvSpPr>
          <p:cNvPr name="AutoShape 13" id="13"/>
          <p:cNvSpPr/>
          <p:nvPr/>
        </p:nvSpPr>
        <p:spPr>
          <a:xfrm flipV="true">
            <a:off x="6860139" y="2875726"/>
            <a:ext cx="0" cy="5704331"/>
          </a:xfrm>
          <a:prstGeom prst="line">
            <a:avLst/>
          </a:prstGeom>
          <a:ln cap="flat" w="38100">
            <a:solidFill>
              <a:srgbClr val="000000"/>
            </a:solidFill>
            <a:prstDash val="solid"/>
            <a:headEnd type="none" len="sm" w="sm"/>
            <a:tailEnd type="none" len="sm" w="sm"/>
          </a:ln>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Future Work</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341308" y="116807"/>
            <a:ext cx="15605385" cy="9996236"/>
          </a:xfrm>
          <a:prstGeom prst="rect">
            <a:avLst/>
          </a:prstGeom>
        </p:spPr>
        <p:txBody>
          <a:bodyPr anchor="t" rtlCol="false" tIns="0" lIns="0" bIns="0" rIns="0">
            <a:spAutoFit/>
          </a:bodyPr>
          <a:lstStyle/>
          <a:p>
            <a:pPr algn="ctr">
              <a:lnSpc>
                <a:spcPts val="4181"/>
              </a:lnSpc>
            </a:pPr>
            <a:r>
              <a:rPr lang="en-US" sz="2986">
                <a:solidFill>
                  <a:srgbClr val="FFFFFF"/>
                </a:solidFill>
                <a:latin typeface="Canva Sans"/>
              </a:rPr>
              <a:t>1. *Expanding the study sample*:</a:t>
            </a:r>
          </a:p>
          <a:p>
            <a:pPr algn="ctr">
              <a:lnSpc>
                <a:spcPts val="4181"/>
              </a:lnSpc>
            </a:pPr>
            <a:r>
              <a:rPr lang="en-US" sz="2986">
                <a:solidFill>
                  <a:srgbClr val="FFFFFF"/>
                </a:solidFill>
                <a:latin typeface="Canva Sans"/>
              </a:rPr>
              <a:t>    Future studies could be conducted with a larger, more diverse sample of participants to examine the impact of insomnia across different age groups, cultural backgrounds, and socioeconomic levels.</a:t>
            </a:r>
          </a:p>
          <a:p>
            <a:pPr algn="ctr">
              <a:lnSpc>
                <a:spcPts val="4181"/>
              </a:lnSpc>
            </a:pPr>
          </a:p>
          <a:p>
            <a:pPr algn="ctr">
              <a:lnSpc>
                <a:spcPts val="4181"/>
              </a:lnSpc>
            </a:pPr>
            <a:r>
              <a:rPr lang="en-US" sz="2986">
                <a:solidFill>
                  <a:srgbClr val="FFFFFF"/>
                </a:solidFill>
                <a:latin typeface="Canva Sans"/>
              </a:rPr>
              <a:t> 2. *Developing therapeutic interventions*:</a:t>
            </a:r>
          </a:p>
          <a:p>
            <a:pPr algn="ctr">
              <a:lnSpc>
                <a:spcPts val="4181"/>
              </a:lnSpc>
            </a:pPr>
            <a:r>
              <a:rPr lang="en-US" sz="2986">
                <a:solidFill>
                  <a:srgbClr val="FFFFFF"/>
                </a:solidFill>
                <a:latin typeface="Canva Sans"/>
              </a:rPr>
              <a:t>    The effectiveness of new types of cognitive behavioral therapy for insomnia (CBT-I) that incorporate new technologies such as virtual reality (VR) therapy or apps for mobile devices can be explored.</a:t>
            </a:r>
          </a:p>
          <a:p>
            <a:pPr algn="ctr">
              <a:lnSpc>
                <a:spcPts val="4181"/>
              </a:lnSpc>
            </a:pPr>
          </a:p>
          <a:p>
            <a:pPr algn="ctr">
              <a:lnSpc>
                <a:spcPts val="4181"/>
              </a:lnSpc>
            </a:pPr>
            <a:r>
              <a:rPr lang="en-US" sz="2986">
                <a:solidFill>
                  <a:srgbClr val="FFFFFF"/>
                </a:solidFill>
                <a:latin typeface="Canva Sans"/>
              </a:rPr>
              <a:t> 3. *Study of biological factors*:</a:t>
            </a:r>
          </a:p>
          <a:p>
            <a:pPr algn="ctr">
              <a:lnSpc>
                <a:spcPts val="4181"/>
              </a:lnSpc>
            </a:pPr>
            <a:r>
              <a:rPr lang="en-US" sz="2986">
                <a:solidFill>
                  <a:srgbClr val="FFFFFF"/>
                </a:solidFill>
                <a:latin typeface="Canva Sans"/>
              </a:rPr>
              <a:t>    Future research can be conducted to study the relationship between insomnia and some biological indicators, such as genes, hormones, and neural interactions, to gain a deeper understanding of the mechanisms of insomnia and how to treat it.</a:t>
            </a:r>
          </a:p>
          <a:p>
            <a:pPr algn="ctr">
              <a:lnSpc>
                <a:spcPts val="4181"/>
              </a:lnSpc>
            </a:pPr>
          </a:p>
          <a:p>
            <a:pPr algn="ctr">
              <a:lnSpc>
                <a:spcPts val="4181"/>
              </a:lnSpc>
            </a:pPr>
            <a:r>
              <a:rPr lang="en-US" sz="2986">
                <a:solidFill>
                  <a:srgbClr val="FFFFFF"/>
                </a:solidFill>
                <a:latin typeface="Canva Sans"/>
              </a:rPr>
              <a:t> 4. *Technology impact analysis*:</a:t>
            </a:r>
          </a:p>
          <a:p>
            <a:pPr algn="ctr">
              <a:lnSpc>
                <a:spcPts val="4181"/>
              </a:lnSpc>
              <a:spcBef>
                <a:spcPct val="0"/>
              </a:spcBef>
            </a:pPr>
            <a:r>
              <a:rPr lang="en-US" sz="2986">
                <a:solidFill>
                  <a:srgbClr val="FFFFFF"/>
                </a:solidFill>
                <a:latin typeface="Canva Sans"/>
              </a:rPr>
              <a:t>    Due to the increased use of electronic devices, the impact of exposure to blue light from screens on sleep quality and insomnia can be studied, and strategies can be developed to reduce its negative impact.</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344509" y="126136"/>
            <a:ext cx="15598981" cy="9977579"/>
          </a:xfrm>
          <a:prstGeom prst="rect">
            <a:avLst/>
          </a:prstGeom>
        </p:spPr>
        <p:txBody>
          <a:bodyPr anchor="t" rtlCol="false" tIns="0" lIns="0" bIns="0" rIns="0">
            <a:spAutoFit/>
          </a:bodyPr>
          <a:lstStyle/>
          <a:p>
            <a:pPr algn="ctr">
              <a:lnSpc>
                <a:spcPts val="4173"/>
              </a:lnSpc>
            </a:pPr>
            <a:r>
              <a:rPr lang="en-US" sz="2980">
                <a:solidFill>
                  <a:srgbClr val="FFFFFF"/>
                </a:solidFill>
                <a:latin typeface="Canva Sans"/>
              </a:rPr>
              <a:t>5. *Research into psychological and social factors*:</a:t>
            </a:r>
          </a:p>
          <a:p>
            <a:pPr algn="ctr">
              <a:lnSpc>
                <a:spcPts val="4173"/>
              </a:lnSpc>
            </a:pPr>
            <a:r>
              <a:rPr lang="en-US" sz="2980">
                <a:solidFill>
                  <a:srgbClr val="FFFFFF"/>
                </a:solidFill>
                <a:latin typeface="Canva Sans"/>
              </a:rPr>
              <a:t>    Studies could be conducted to examine the impact of psychological factors such as anxiety and depression on insomnia, and how to develop comprehensive intervention programs that take these factors into account.</a:t>
            </a:r>
          </a:p>
          <a:p>
            <a:pPr algn="ctr">
              <a:lnSpc>
                <a:spcPts val="4173"/>
              </a:lnSpc>
            </a:pPr>
          </a:p>
          <a:p>
            <a:pPr algn="ctr">
              <a:lnSpc>
                <a:spcPts val="4173"/>
              </a:lnSpc>
            </a:pPr>
            <a:r>
              <a:rPr lang="en-US" sz="2980">
                <a:solidFill>
                  <a:srgbClr val="FFFFFF"/>
                </a:solidFill>
                <a:latin typeface="Canva Sans"/>
              </a:rPr>
              <a:t> 6. *Economic evaluation of treatments*:</a:t>
            </a:r>
          </a:p>
          <a:p>
            <a:pPr algn="ctr">
              <a:lnSpc>
                <a:spcPts val="4173"/>
              </a:lnSpc>
            </a:pPr>
            <a:r>
              <a:rPr lang="en-US" sz="2980">
                <a:solidFill>
                  <a:srgbClr val="FFFFFF"/>
                </a:solidFill>
                <a:latin typeface="Canva Sans"/>
              </a:rPr>
              <a:t>    The economic costs of insomnia and its impact on productivity and the health system can be explored, and the economic effectiveness of different interventions can be assessed.</a:t>
            </a:r>
          </a:p>
          <a:p>
            <a:pPr algn="ctr">
              <a:lnSpc>
                <a:spcPts val="4173"/>
              </a:lnSpc>
            </a:pPr>
          </a:p>
          <a:p>
            <a:pPr algn="ctr">
              <a:lnSpc>
                <a:spcPts val="4173"/>
              </a:lnSpc>
            </a:pPr>
            <a:r>
              <a:rPr lang="en-US" sz="2980">
                <a:solidFill>
                  <a:srgbClr val="FFFFFF"/>
                </a:solidFill>
                <a:latin typeface="Canva Sans"/>
              </a:rPr>
              <a:t> 7. *Long-term effect of treatments*:</a:t>
            </a:r>
          </a:p>
          <a:p>
            <a:pPr algn="ctr">
              <a:lnSpc>
                <a:spcPts val="4173"/>
              </a:lnSpc>
            </a:pPr>
            <a:r>
              <a:rPr lang="en-US" sz="2980">
                <a:solidFill>
                  <a:srgbClr val="FFFFFF"/>
                </a:solidFill>
                <a:latin typeface="Canva Sans"/>
              </a:rPr>
              <a:t>    Conduct studies that follow participants over long periods of time to understand the long-term impact of different treatments for insomnia, and ensure that positive results are sustained.</a:t>
            </a:r>
          </a:p>
          <a:p>
            <a:pPr algn="ctr">
              <a:lnSpc>
                <a:spcPts val="4173"/>
              </a:lnSpc>
            </a:pPr>
          </a:p>
          <a:p>
            <a:pPr algn="ctr">
              <a:lnSpc>
                <a:spcPts val="4173"/>
              </a:lnSpc>
            </a:pPr>
            <a:r>
              <a:rPr lang="en-US" sz="2980">
                <a:solidFill>
                  <a:srgbClr val="FFFFFF"/>
                </a:solidFill>
                <a:latin typeface="Canva Sans"/>
              </a:rPr>
              <a:t> 8. *Environment and sleep*:</a:t>
            </a:r>
          </a:p>
          <a:p>
            <a:pPr algn="ctr">
              <a:lnSpc>
                <a:spcPts val="4173"/>
              </a:lnSpc>
              <a:spcBef>
                <a:spcPct val="0"/>
              </a:spcBef>
            </a:pPr>
            <a:r>
              <a:rPr lang="en-US" sz="2980">
                <a:solidFill>
                  <a:srgbClr val="FFFFFF"/>
                </a:solidFill>
                <a:latin typeface="Canva Sans"/>
              </a:rPr>
              <a:t>    Explore the effect of the surrounding environment (e.g., noise, temperature, and light) on sleep quality and how to improve environmental conditions to promote good sleep.</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463826">
            <a:off x="11537191" y="1778400"/>
            <a:ext cx="1947347" cy="1338359"/>
          </a:xfrm>
          <a:custGeom>
            <a:avLst/>
            <a:gdLst/>
            <a:ahLst/>
            <a:cxnLst/>
            <a:rect r="r" b="b" t="t" l="l"/>
            <a:pathLst>
              <a:path h="1338359" w="1947347">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699999">
            <a:off x="3677137" y="2203427"/>
            <a:ext cx="2068144" cy="1756042"/>
          </a:xfrm>
          <a:custGeom>
            <a:avLst/>
            <a:gdLst/>
            <a:ahLst/>
            <a:cxnLst/>
            <a:rect r="r" b="b" t="t" l="l"/>
            <a:pathLst>
              <a:path h="1756042" w="2068144">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7334544">
            <a:off x="13001227" y="5822549"/>
            <a:ext cx="2068144" cy="1756042"/>
          </a:xfrm>
          <a:custGeom>
            <a:avLst/>
            <a:gdLst/>
            <a:ahLst/>
            <a:cxnLst/>
            <a:rect r="r" b="b" t="t" l="l"/>
            <a:pathLst>
              <a:path h="1756042" w="2068144">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2342060">
            <a:off x="6292314" y="3696068"/>
            <a:ext cx="5703373" cy="4904900"/>
          </a:xfrm>
          <a:custGeom>
            <a:avLst/>
            <a:gdLst/>
            <a:ahLst/>
            <a:cxnLst/>
            <a:rect r="r" b="b" t="t" l="l"/>
            <a:pathLst>
              <a:path h="4904900" w="5703373">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278903" y="3198570"/>
            <a:ext cx="7730195" cy="4042259"/>
          </a:xfrm>
          <a:prstGeom prst="rect">
            <a:avLst/>
          </a:prstGeom>
        </p:spPr>
        <p:txBody>
          <a:bodyPr anchor="t" rtlCol="false" tIns="0" lIns="0" bIns="0" rIns="0">
            <a:spAutoFit/>
          </a:bodyPr>
          <a:lstStyle/>
          <a:p>
            <a:pPr algn="ctr">
              <a:lnSpc>
                <a:spcPts val="15021"/>
              </a:lnSpc>
            </a:pPr>
            <a:r>
              <a:rPr lang="en-US" sz="15021">
                <a:solidFill>
                  <a:srgbClr val="FFFFFF"/>
                </a:solidFill>
                <a:latin typeface="Bryndan Write"/>
              </a:rPr>
              <a:t>THANK YOU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449072" y="523600"/>
            <a:ext cx="12772262" cy="9134765"/>
          </a:xfrm>
          <a:custGeom>
            <a:avLst/>
            <a:gdLst/>
            <a:ahLst/>
            <a:cxnLst/>
            <a:rect r="r" b="b" t="t" l="l"/>
            <a:pathLst>
              <a:path h="9134765" w="12772262">
                <a:moveTo>
                  <a:pt x="0" y="0"/>
                </a:moveTo>
                <a:lnTo>
                  <a:pt x="12772261" y="0"/>
                </a:lnTo>
                <a:lnTo>
                  <a:pt x="12772261" y="9134765"/>
                </a:lnTo>
                <a:lnTo>
                  <a:pt x="0" y="9134765"/>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16181" t="0" r="48502" b="0"/>
            <a:stretch>
              <a:fillRect/>
            </a:stretch>
          </p:blipFill>
          <p:spPr>
            <a:xfrm flipH="false" flipV="false">
              <a:off x="0" y="0"/>
              <a:ext cx="7370417" cy="13913357"/>
            </a:xfrm>
            <a:prstGeom prst="rect">
              <a:avLst/>
            </a:prstGeom>
          </p:spPr>
        </p:pic>
      </p:grpSp>
      <p:sp>
        <p:nvSpPr>
          <p:cNvPr name="TextBox 5" id="5"/>
          <p:cNvSpPr txBox="true"/>
          <p:nvPr/>
        </p:nvSpPr>
        <p:spPr>
          <a:xfrm rot="0">
            <a:off x="7919594" y="1009650"/>
            <a:ext cx="9640627" cy="933450"/>
          </a:xfrm>
          <a:prstGeom prst="rect">
            <a:avLst/>
          </a:prstGeom>
        </p:spPr>
        <p:txBody>
          <a:bodyPr anchor="t" rtlCol="false" tIns="0" lIns="0" bIns="0" rIns="0">
            <a:spAutoFit/>
          </a:bodyPr>
          <a:lstStyle/>
          <a:p>
            <a:pPr algn="l">
              <a:lnSpc>
                <a:spcPts val="6600"/>
              </a:lnSpc>
            </a:pPr>
            <a:r>
              <a:rPr lang="en-US" sz="6000">
                <a:solidFill>
                  <a:srgbClr val="FFFFFF"/>
                </a:solidFill>
                <a:latin typeface="Bryndan Write"/>
              </a:rPr>
              <a:t>PROBLEM STATEMENT</a:t>
            </a:r>
          </a:p>
        </p:txBody>
      </p:sp>
      <p:sp>
        <p:nvSpPr>
          <p:cNvPr name="TextBox 6" id="6"/>
          <p:cNvSpPr txBox="true"/>
          <p:nvPr/>
        </p:nvSpPr>
        <p:spPr>
          <a:xfrm rot="0">
            <a:off x="5970602" y="2793994"/>
            <a:ext cx="12032530" cy="6406240"/>
          </a:xfrm>
          <a:prstGeom prst="rect">
            <a:avLst/>
          </a:prstGeom>
        </p:spPr>
        <p:txBody>
          <a:bodyPr anchor="t" rtlCol="false" tIns="0" lIns="0" bIns="0" rIns="0">
            <a:spAutoFit/>
          </a:bodyPr>
          <a:lstStyle/>
          <a:p>
            <a:pPr algn="l">
              <a:lnSpc>
                <a:spcPts val="3660"/>
              </a:lnSpc>
            </a:pPr>
            <a:r>
              <a:rPr lang="en-US" sz="2614">
                <a:solidFill>
                  <a:srgbClr val="FFFFFF"/>
                </a:solidFill>
                <a:latin typeface="Now"/>
              </a:rPr>
              <a:t>In this project, we will discuss in detail a solution to </a:t>
            </a:r>
          </a:p>
          <a:p>
            <a:pPr algn="l">
              <a:lnSpc>
                <a:spcPts val="3660"/>
              </a:lnSpc>
            </a:pPr>
            <a:r>
              <a:rPr lang="en-US" sz="2614">
                <a:solidFill>
                  <a:srgbClr val="FFFFFF"/>
                </a:solidFill>
                <a:latin typeface="Now"/>
              </a:rPr>
              <a:t>a very large contemporary problem of insomnia. </a:t>
            </a:r>
          </a:p>
          <a:p>
            <a:pPr algn="l">
              <a:lnSpc>
                <a:spcPts val="3660"/>
              </a:lnSpc>
            </a:pPr>
            <a:r>
              <a:rPr lang="en-US" sz="2614">
                <a:solidFill>
                  <a:srgbClr val="FFFFFF"/>
                </a:solidFill>
                <a:latin typeface="Now"/>
              </a:rPr>
              <a:t>Insomnia is a common sleep disorder that can make </a:t>
            </a:r>
          </a:p>
          <a:p>
            <a:pPr algn="l">
              <a:lnSpc>
                <a:spcPts val="3660"/>
              </a:lnSpc>
            </a:pPr>
            <a:r>
              <a:rPr lang="en-US" sz="2614">
                <a:solidFill>
                  <a:srgbClr val="FFFFFF"/>
                </a:solidFill>
                <a:latin typeface="Now"/>
              </a:rPr>
              <a:t>it hard to fall asleep, hard to stay asleep, or cause </a:t>
            </a:r>
          </a:p>
          <a:p>
            <a:pPr algn="l">
              <a:lnSpc>
                <a:spcPts val="3660"/>
              </a:lnSpc>
            </a:pPr>
            <a:r>
              <a:rPr lang="en-US" sz="2614">
                <a:solidFill>
                  <a:srgbClr val="FFFFFF"/>
                </a:solidFill>
                <a:latin typeface="Now"/>
              </a:rPr>
              <a:t>you to wake up too early and not be able to get back </a:t>
            </a:r>
          </a:p>
          <a:p>
            <a:pPr algn="l">
              <a:lnSpc>
                <a:spcPts val="3660"/>
              </a:lnSpc>
            </a:pPr>
            <a:r>
              <a:rPr lang="en-US" sz="2614">
                <a:solidFill>
                  <a:srgbClr val="FFFFFF"/>
                </a:solidFill>
                <a:latin typeface="Now"/>
              </a:rPr>
              <a:t>to sleep. You may still feel tired when you wake up. </a:t>
            </a:r>
          </a:p>
          <a:p>
            <a:pPr algn="l">
              <a:lnSpc>
                <a:spcPts val="3660"/>
              </a:lnSpc>
            </a:pPr>
            <a:r>
              <a:rPr lang="en-US" sz="2614">
                <a:solidFill>
                  <a:srgbClr val="FFFFFF"/>
                </a:solidFill>
                <a:latin typeface="Now"/>
              </a:rPr>
              <a:t>Insomnia can sap not only your energy level and </a:t>
            </a:r>
          </a:p>
          <a:p>
            <a:pPr algn="l">
              <a:lnSpc>
                <a:spcPts val="3660"/>
              </a:lnSpc>
            </a:pPr>
            <a:r>
              <a:rPr lang="en-US" sz="2614">
                <a:solidFill>
                  <a:srgbClr val="FFFFFF"/>
                </a:solidFill>
                <a:latin typeface="Now"/>
              </a:rPr>
              <a:t>mood but also your health, work performance and </a:t>
            </a:r>
          </a:p>
          <a:p>
            <a:pPr algn="l">
              <a:lnSpc>
                <a:spcPts val="3660"/>
              </a:lnSpc>
            </a:pPr>
            <a:r>
              <a:rPr lang="en-US" sz="2614">
                <a:solidFill>
                  <a:srgbClr val="FFFFFF"/>
                </a:solidFill>
                <a:latin typeface="Now"/>
              </a:rPr>
              <a:t>quality of life. We target the people of all age who </a:t>
            </a:r>
          </a:p>
          <a:p>
            <a:pPr algn="l">
              <a:lnSpc>
                <a:spcPts val="3660"/>
              </a:lnSpc>
            </a:pPr>
            <a:r>
              <a:rPr lang="en-US" sz="2614">
                <a:solidFill>
                  <a:srgbClr val="FFFFFF"/>
                </a:solidFill>
                <a:latin typeface="Now"/>
              </a:rPr>
              <a:t>suffer from insomnia, and the causes of</a:t>
            </a:r>
          </a:p>
          <a:p>
            <a:pPr algn="l">
              <a:lnSpc>
                <a:spcPts val="3660"/>
              </a:lnSpc>
            </a:pPr>
            <a:r>
              <a:rPr lang="en-US" sz="2614">
                <a:solidFill>
                  <a:srgbClr val="FFFFFF"/>
                </a:solidFill>
                <a:latin typeface="Now"/>
              </a:rPr>
              <a:t>this disease varied from one person to another, and </a:t>
            </a:r>
          </a:p>
          <a:p>
            <a:pPr algn="l">
              <a:lnSpc>
                <a:spcPts val="3660"/>
              </a:lnSpc>
            </a:pPr>
            <a:r>
              <a:rPr lang="en-US" sz="2614">
                <a:solidFill>
                  <a:srgbClr val="FFFFFF"/>
                </a:solidFill>
                <a:latin typeface="Now"/>
              </a:rPr>
              <a:t>according to the age group, some of them suffer due </a:t>
            </a:r>
          </a:p>
          <a:p>
            <a:pPr algn="l">
              <a:lnSpc>
                <a:spcPts val="3660"/>
              </a:lnSpc>
            </a:pPr>
            <a:r>
              <a:rPr lang="en-US" sz="2614">
                <a:solidFill>
                  <a:srgbClr val="FFFFFF"/>
                </a:solidFill>
                <a:latin typeface="Now"/>
              </a:rPr>
              <a:t>to exposure to a psychological condition, trauma or </a:t>
            </a:r>
          </a:p>
          <a:p>
            <a:pPr algn="l">
              <a:lnSpc>
                <a:spcPts val="3660"/>
              </a:lnSpc>
            </a:pPr>
            <a:r>
              <a:rPr lang="en-US" sz="2614">
                <a:solidFill>
                  <a:srgbClr val="FFFFFF"/>
                </a:solidFill>
                <a:latin typeface="Now"/>
              </a:rPr>
              <a:t>stresses in life, travel and Poor sleep habits</a:t>
            </a:r>
          </a:p>
        </p:txBody>
      </p:sp>
      <p:sp>
        <p:nvSpPr>
          <p:cNvPr name="Freeform 7" id="7"/>
          <p:cNvSpPr/>
          <p:nvPr/>
        </p:nvSpPr>
        <p:spPr>
          <a:xfrm flipH="true" flipV="false" rot="0">
            <a:off x="2972149" y="625038"/>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717653" y="8108592"/>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16181" t="0" r="48502" b="0"/>
            <a:stretch>
              <a:fillRect/>
            </a:stretch>
          </p:blipFill>
          <p:spPr>
            <a:xfrm flipH="false" flipV="false">
              <a:off x="0" y="0"/>
              <a:ext cx="7370417" cy="13913357"/>
            </a:xfrm>
            <a:prstGeom prst="rect">
              <a:avLst/>
            </a:prstGeom>
          </p:spPr>
        </p:pic>
      </p:grpSp>
      <p:sp>
        <p:nvSpPr>
          <p:cNvPr name="TextBox 5" id="5"/>
          <p:cNvSpPr txBox="true"/>
          <p:nvPr/>
        </p:nvSpPr>
        <p:spPr>
          <a:xfrm rot="0">
            <a:off x="5970602" y="2803553"/>
            <a:ext cx="12009406" cy="5021930"/>
          </a:xfrm>
          <a:prstGeom prst="rect">
            <a:avLst/>
          </a:prstGeom>
        </p:spPr>
        <p:txBody>
          <a:bodyPr anchor="t" rtlCol="false" tIns="0" lIns="0" bIns="0" rIns="0">
            <a:spAutoFit/>
          </a:bodyPr>
          <a:lstStyle/>
          <a:p>
            <a:pPr algn="l">
              <a:lnSpc>
                <a:spcPts val="3653"/>
              </a:lnSpc>
            </a:pPr>
            <a:r>
              <a:rPr lang="en-US" sz="2609">
                <a:solidFill>
                  <a:srgbClr val="FFFFFF"/>
                </a:solidFill>
                <a:latin typeface="Now"/>
              </a:rPr>
              <a:t>we try to treat them in the best and simplest way through several different. We will providethe patient with some importantinformation about</a:t>
            </a:r>
          </a:p>
          <a:p>
            <a:pPr algn="l">
              <a:lnSpc>
                <a:spcPts val="3653"/>
              </a:lnSpc>
            </a:pPr>
            <a:r>
              <a:rPr lang="en-US" sz="2609">
                <a:solidFill>
                  <a:srgbClr val="FFFFFF"/>
                </a:solidFill>
                <a:latin typeface="Now"/>
              </a:rPr>
              <a:t>thedisease, help him discover it, and help treat it by communicating with the doctorat any time in the case of chronic disease. - If he has some other sub-problems, such as excessive thinking, anxiety, or drinking stimulants, we will provide him with his ownlibrary that contains everything he needs to get rid of these problems, as it contains a special health regimen for him (exercise, food), or listening to the Qur’an to get rid of thinking, or music calm and helps him sleep, with some medical and scientific advicefor all that.</a:t>
            </a:r>
          </a:p>
          <a:p>
            <a:pPr algn="l">
              <a:lnSpc>
                <a:spcPts val="3653"/>
              </a:lnSpc>
            </a:pPr>
          </a:p>
        </p:txBody>
      </p:sp>
      <p:sp>
        <p:nvSpPr>
          <p:cNvPr name="Freeform 6" id="6"/>
          <p:cNvSpPr/>
          <p:nvPr/>
        </p:nvSpPr>
        <p:spPr>
          <a:xfrm flipH="false" flipV="false" rot="0">
            <a:off x="15717653" y="8108592"/>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049565" y="76392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DAF8T-Rywyk</dc:identifier>
  <dcterms:modified xsi:type="dcterms:W3CDTF">2011-08-01T06:04:30Z</dcterms:modified>
  <cp:revision>1</cp:revision>
  <dc:title>The causes of sleep insomnia are complex and multifaceted, ranging from stress andanxiety to medical conditions and environmental factors. Addressing insomnia oftenrequires a multi-faceted approach, including lifestyle modifications, cognitive-</dc:title>
</cp:coreProperties>
</file>